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Default Extension="emf" ContentType="image/x-em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0"/>
  </p:notesMasterIdLst>
  <p:sldIdLst>
    <p:sldId id="260" r:id="rId2"/>
    <p:sldId id="395" r:id="rId3"/>
    <p:sldId id="472" r:id="rId4"/>
    <p:sldId id="859" r:id="rId5"/>
    <p:sldId id="888" r:id="rId6"/>
    <p:sldId id="889" r:id="rId7"/>
    <p:sldId id="879" r:id="rId8"/>
    <p:sldId id="861" r:id="rId9"/>
    <p:sldId id="862" r:id="rId10"/>
    <p:sldId id="864" r:id="rId11"/>
    <p:sldId id="886" r:id="rId12"/>
    <p:sldId id="885" r:id="rId13"/>
    <p:sldId id="890" r:id="rId14"/>
    <p:sldId id="891" r:id="rId15"/>
    <p:sldId id="895" r:id="rId16"/>
    <p:sldId id="868" r:id="rId17"/>
    <p:sldId id="871" r:id="rId18"/>
    <p:sldId id="887" r:id="rId19"/>
    <p:sldId id="860" r:id="rId20"/>
    <p:sldId id="884" r:id="rId21"/>
    <p:sldId id="883" r:id="rId22"/>
    <p:sldId id="872" r:id="rId23"/>
    <p:sldId id="882" r:id="rId24"/>
    <p:sldId id="874" r:id="rId25"/>
    <p:sldId id="892" r:id="rId26"/>
    <p:sldId id="894" r:id="rId27"/>
    <p:sldId id="893" r:id="rId28"/>
    <p:sldId id="263" r:id="rId2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4EF53345-1A6E-7045-BD3D-5021CEFB7936}">
          <p14:sldIdLst>
            <p14:sldId id="260"/>
            <p14:sldId id="395"/>
            <p14:sldId id="472"/>
            <p14:sldId id="859"/>
            <p14:sldId id="888"/>
            <p14:sldId id="889"/>
            <p14:sldId id="879"/>
            <p14:sldId id="861"/>
            <p14:sldId id="862"/>
            <p14:sldId id="864"/>
            <p14:sldId id="886"/>
            <p14:sldId id="885"/>
            <p14:sldId id="890"/>
            <p14:sldId id="891"/>
            <p14:sldId id="895"/>
            <p14:sldId id="868"/>
            <p14:sldId id="871"/>
            <p14:sldId id="887"/>
            <p14:sldId id="860"/>
            <p14:sldId id="884"/>
            <p14:sldId id="883"/>
            <p14:sldId id="872"/>
            <p14:sldId id="882"/>
            <p14:sldId id="874"/>
            <p14:sldId id="892"/>
            <p14:sldId id="894"/>
            <p14:sldId id="893"/>
            <p14:sldId id="26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clrMru>
    <a:srgbClr val="FFE500"/>
    <a:srgbClr val="00FFFF"/>
    <a:srgbClr val="869884"/>
    <a:srgbClr val="86980C"/>
    <a:srgbClr val="F5ECD2"/>
    <a:srgbClr val="FFF9DD"/>
    <a:srgbClr val="F2ECFF"/>
    <a:srgbClr val="1E1200"/>
    <a:srgbClr val="FEB4B5"/>
    <a:srgbClr val="FF66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5FD0F851-EC5A-4D38-B0AD-8093EC10F338}" styleName="Light Style 1 - Accent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napVertSplitter="1">
    <p:restoredLeft sz="17412" autoAdjust="0"/>
    <p:restoredTop sz="98723" autoAdjust="0"/>
  </p:normalViewPr>
  <p:slideViewPr>
    <p:cSldViewPr snapToGrid="0" snapToObjects="1" showGuides="1">
      <p:cViewPr>
        <p:scale>
          <a:sx n="100" d="100"/>
          <a:sy n="100" d="100"/>
        </p:scale>
        <p:origin x="-1536" y="-256"/>
      </p:cViewPr>
      <p:guideLst>
        <p:guide orient="horz" pos="2934"/>
        <p:guide pos="237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notesMaster" Target="notesMasters/notes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313807-ED68-354E-B2A7-93262C600EB5}" type="datetimeFigureOut">
              <a:rPr lang="en-US" smtClean="0"/>
              <a:t>1/23/17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1669C55-1A15-554C-B13A-F7A4EBB5AD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6238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0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1774" y="1676400"/>
            <a:ext cx="8744301" cy="1228725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0" hasCustomPrompt="1"/>
          </p:nvPr>
        </p:nvSpPr>
        <p:spPr>
          <a:xfrm>
            <a:off x="231775" y="3159125"/>
            <a:ext cx="8744300" cy="1889125"/>
          </a:xfrm>
        </p:spPr>
        <p:txBody>
          <a:bodyPr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lang="en-US" sz="20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774967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3110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0" y="1147764"/>
            <a:ext cx="4495800" cy="57102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7764"/>
            <a:ext cx="4495800" cy="571023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63064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67607"/>
            <a:ext cx="44973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0" y="1807368"/>
            <a:ext cx="4497388" cy="5050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67607"/>
            <a:ext cx="44989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807368"/>
            <a:ext cx="4498975" cy="5050631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9084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4668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3862212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3465513" cy="13017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0"/>
            <a:ext cx="5568950" cy="6858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435100"/>
            <a:ext cx="3465513" cy="5422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09983540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43538"/>
            <a:ext cx="91440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9144000" cy="54435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6010276"/>
            <a:ext cx="9144000" cy="8477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5062016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0" y="4763"/>
            <a:ext cx="9144000" cy="1143000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0" y="1166018"/>
            <a:ext cx="9144000" cy="5691982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5784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s://bioknowledgy.weebly.com/" TargetMode="External"/><Relationship Id="rId4" Type="http://schemas.openxmlformats.org/officeDocument/2006/relationships/hyperlink" Target="https://www.flickr.com/photos/zeissmicro/8765512496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Relationship Id="rId3" Type="http://schemas.openxmlformats.org/officeDocument/2006/relationships/hyperlink" Target="https://commons.wikimedia.org/wiki/File:Antibody_IgG2.png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heducation.com/sites/0072507470/student_view0/chapter22/animation__the_immune_response.html" TargetMode="External"/><Relationship Id="rId4" Type="http://schemas.openxmlformats.org/officeDocument/2006/relationships/image" Target="../media/image16.png"/><Relationship Id="rId5" Type="http://schemas.openxmlformats.org/officeDocument/2006/relationships/hyperlink" Target="http://web.biosci.utexas.edu/psaxena/MicrobiologyAnimations/Animations/HumoralImmunity/micro_humoral.swf" TargetMode="External"/><Relationship Id="rId6" Type="http://schemas.openxmlformats.org/officeDocument/2006/relationships/image" Target="../media/image17.png"/><Relationship Id="rId7" Type="http://schemas.openxmlformats.org/officeDocument/2006/relationships/hyperlink" Target="http://life9e.sinauer.com/life9e/pages/42/422003.html" TargetMode="External"/><Relationship Id="rId8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istamine_3D_ball.png" TargetMode="External"/><Relationship Id="rId4" Type="http://schemas.openxmlformats.org/officeDocument/2006/relationships/hyperlink" Target="http://3.bp.blogspot.com/-QUrnbwqwVi0/UeLihZuiUkI/AAAAAAAAkQA/sA1a4BwpfJ8/s1600/allergy_test.jpg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ommons.wikimedia.org/wiki/File:Histamine_3D_ball.png" TargetMode="External"/><Relationship Id="rId4" Type="http://schemas.openxmlformats.org/officeDocument/2006/relationships/hyperlink" Target="http://3.bp.blogspot.com/-QUrnbwqwVi0/UeLihZuiUkI/AAAAAAAAkQA/sA1a4BwpfJ8/s1600/allergy_test.jpg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0.png"/><Relationship Id="rId3" Type="http://schemas.openxmlformats.org/officeDocument/2006/relationships/hyperlink" Target="http://www.saburchill.com/IBbiology/chapters04/images/130307001.jpg" TargetMode="Externa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ofhealthcare.ca/images/exhibits/vaccinations/smallpox/large/17.jpg" TargetMode="External"/><Relationship Id="rId4" Type="http://schemas.openxmlformats.org/officeDocument/2006/relationships/image" Target="../media/image22.png"/><Relationship Id="rId5" Type="http://schemas.openxmlformats.org/officeDocument/2006/relationships/hyperlink" Target="http://raylemire.com/wp-content/uploads/2015/12/smallpox-eradication.jpg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museumofhealthcare.ca/images/exhibits/vaccinations/smallpox/large/17.jpg" TargetMode="External"/><Relationship Id="rId4" Type="http://schemas.openxmlformats.org/officeDocument/2006/relationships/hyperlink" Target="http://raylemire.com/wp-content/uploads/2015/12/smallpox-eradication.jpg" TargetMode="External"/><Relationship Id="rId5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wsava.org/sites/default/files/hfa%20zd.png" TargetMode="External"/><Relationship Id="rId4" Type="http://schemas.openxmlformats.org/officeDocument/2006/relationships/hyperlink" Target="https://youtu.be/up7ye3yvzyY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5.png"/><Relationship Id="rId3" Type="http://schemas.openxmlformats.org/officeDocument/2006/relationships/hyperlink" Target="http://www.ib.bioninja.com.au/higher-level/topic-11-human-health-and/111-defence-against-infecti.html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i-biology.net/" TargetMode="External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4" Type="http://schemas.openxmlformats.org/officeDocument/2006/relationships/hyperlink" Target="https://youtu.be/QuN0Z65sp5c" TargetMode="External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hyperlink" Target="http://www.sumanasinc.com/webcontent/animations/content/pregtest.html" TargetMode="External"/><Relationship Id="rId8" Type="http://schemas.openxmlformats.org/officeDocument/2006/relationships/hyperlink" Target="http://ed.ted.com/lessons/how-do-pregnancy-tests-work-tien-nguyen" TargetMode="External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www.youtube.com/watch?v=QuN0Z65sp5c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hhmi.org/biointeractive/immunology-virtual-lab" TargetMode="External"/><Relationship Id="rId4" Type="http://schemas.openxmlformats.org/officeDocument/2006/relationships/hyperlink" Target="http://i-biology.net/" TargetMode="Externa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ng"/><Relationship Id="rId3" Type="http://schemas.openxmlformats.org/officeDocument/2006/relationships/hyperlink" Target="http://www.who.int/immunization/monitoring_surveillance/burden/vpd/surveillance_type/active/measles_monthlydata/en/" TargetMode="Externa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2.emf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hyperlink" Target="http://i-biology.net/" TargetMode="External"/><Relationship Id="rId5" Type="http://schemas.openxmlformats.org/officeDocument/2006/relationships/image" Target="../media/image34.png"/><Relationship Id="rId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ib.bioninja.com.a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2a.cdc.gov/nip/isd/ycts/mod1/courses/genrec/images/10110g1.jpg" TargetMode="External"/><Relationship Id="rId4" Type="http://schemas.openxmlformats.org/officeDocument/2006/relationships/image" Target="../media/image3.png"/><Relationship Id="rId5" Type="http://schemas.openxmlformats.org/officeDocument/2006/relationships/hyperlink" Target="https://edc2.healthtap.com/ht-staging/user_answer/reference_image/7600/large/Antigen.jpeg?1386669177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atomybox.com/tag/erythrocytes/" TargetMode="External"/><Relationship Id="rId4" Type="http://schemas.openxmlformats.org/officeDocument/2006/relationships/image" Target="../media/image5.png"/><Relationship Id="rId5" Type="http://schemas.openxmlformats.org/officeDocument/2006/relationships/hyperlink" Target="http://www.ib.bioninja.com.au/_Media/abo_blood_groups_med.jpeg" TargetMode="External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hyperlink" Target="http://i-biology.net/" TargetMode="External"/><Relationship Id="rId5" Type="http://schemas.openxmlformats.org/officeDocument/2006/relationships/image" Target="../media/image7.png"/><Relationship Id="rId1" Type="http://schemas.openxmlformats.org/officeDocument/2006/relationships/slideLayout" Target="../slideLayouts/slideLayout6.xml"/><Relationship Id="rId2" Type="http://schemas.openxmlformats.org/officeDocument/2006/relationships/hyperlink" Target="http://learn.genetics.utah.edu/content/begin/traits/blood/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8765512496_9d1204ba0c_k.jpg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429191" y="0"/>
            <a:ext cx="10289512" cy="6858000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" y="5380827"/>
            <a:ext cx="3841749" cy="1015663"/>
          </a:xfrm>
          <a:solidFill>
            <a:schemeClr val="accent1">
              <a:lumMod val="40000"/>
              <a:lumOff val="60000"/>
              <a:alpha val="78000"/>
            </a:schemeClr>
          </a:solidFill>
        </p:spPr>
        <p:txBody>
          <a:bodyPr wrap="square">
            <a:spAutoFit/>
          </a:bodyPr>
          <a:lstStyle/>
          <a:p>
            <a:pPr algn="l"/>
            <a:r>
              <a:rPr lang="en-US" sz="2000" dirty="0">
                <a:solidFill>
                  <a:schemeClr val="tx1"/>
                </a:solidFill>
              </a:rPr>
              <a:t>Essential idea: Immunity is based on recognition of self and destruction of foreign material.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3" y="1"/>
            <a:ext cx="7397753" cy="858648"/>
          </a:xfrm>
          <a:solidFill>
            <a:schemeClr val="accent1">
              <a:lumMod val="40000"/>
              <a:lumOff val="60000"/>
              <a:alpha val="78000"/>
            </a:schemeClr>
          </a:solidFill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11.1 Antibody production and vaccination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5149387" y="5778101"/>
            <a:ext cx="3498035" cy="900246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By </a:t>
            </a:r>
            <a:r>
              <a:rPr lang="en-US" dirty="0"/>
              <a:t>Chris Paine</a:t>
            </a:r>
          </a:p>
          <a:p>
            <a:pPr>
              <a:lnSpc>
                <a:spcPct val="150000"/>
              </a:lnSpc>
            </a:pPr>
            <a:r>
              <a:rPr lang="en-US" u="sng" dirty="0" smtClean="0">
                <a:hlinkClick r:id="rId3"/>
              </a:rPr>
              <a:t>https</a:t>
            </a:r>
            <a:r>
              <a:rPr lang="en-US" u="sng" dirty="0">
                <a:hlinkClick r:id="rId3"/>
              </a:rPr>
              <a:t>://</a:t>
            </a:r>
            <a:r>
              <a:rPr lang="en-US" u="sng" dirty="0" smtClean="0">
                <a:hlinkClick r:id="rId3"/>
              </a:rPr>
              <a:t>bioknowledgy.weebly.com</a:t>
            </a:r>
            <a:r>
              <a:rPr lang="en-US" u="sng" dirty="0">
                <a:hlinkClick r:id="rId3"/>
              </a:rPr>
              <a:t>/</a:t>
            </a:r>
            <a:r>
              <a:rPr lang="en-US" dirty="0"/>
              <a:t> </a:t>
            </a:r>
            <a:endParaRPr lang="en-US" dirty="0" smtClean="0"/>
          </a:p>
        </p:txBody>
      </p:sp>
      <p:sp>
        <p:nvSpPr>
          <p:cNvPr id="17" name="Rectangle 16"/>
          <p:cNvSpPr/>
          <p:nvPr/>
        </p:nvSpPr>
        <p:spPr>
          <a:xfrm>
            <a:off x="4254501" y="1118860"/>
            <a:ext cx="4989458" cy="1477328"/>
          </a:xfrm>
          <a:prstGeom prst="rect">
            <a:avLst/>
          </a:prstGeom>
          <a:solidFill>
            <a:schemeClr val="accent1">
              <a:lumMod val="40000"/>
              <a:lumOff val="60000"/>
              <a:alpha val="78000"/>
            </a:schemeClr>
          </a:solidFill>
        </p:spPr>
        <p:txBody>
          <a:bodyPr vert="horz" wrap="square" lIns="91440" tIns="45720" rIns="91440" bIns="45720" rtlCol="0">
            <a:spAutoFit/>
          </a:bodyPr>
          <a:lstStyle/>
          <a:p>
            <a:r>
              <a:rPr lang="en-GB" sz="1500" dirty="0" smtClean="0"/>
              <a:t>The false coloured electron micrograph shows  a macrophage (red) engulfing tuberculosis bacteria (yellow). After the bacteria are engulfed and digested the bacterial surface antigens (molecules that provoke an immune response) are attached to the cell membrane </a:t>
            </a:r>
            <a:r>
              <a:rPr lang="en-GB" sz="1500" dirty="0"/>
              <a:t>and presented to </a:t>
            </a:r>
            <a:r>
              <a:rPr lang="en-GB" sz="1500" dirty="0" smtClean="0"/>
              <a:t>lymphocytes hence generating a specific immune response.</a:t>
            </a:r>
            <a:endParaRPr lang="en-GB" sz="1500" dirty="0"/>
          </a:p>
        </p:txBody>
      </p:sp>
      <p:sp>
        <p:nvSpPr>
          <p:cNvPr id="6" name="Rectangle 5"/>
          <p:cNvSpPr/>
          <p:nvPr/>
        </p:nvSpPr>
        <p:spPr>
          <a:xfrm>
            <a:off x="-3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200" dirty="0">
                <a:hlinkClick r:id="rId4"/>
              </a:rPr>
              <a:t>https://www.flickr.com/photos/zeissmicro/</a:t>
            </a:r>
            <a:r>
              <a:rPr lang="en-US" sz="1200" dirty="0" smtClean="0">
                <a:hlinkClick r:id="rId4"/>
              </a:rPr>
              <a:t>8765512496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54357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67100" y="2694940"/>
            <a:ext cx="5676900" cy="416306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296864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11.1.U6 Antibodies aid the destruction of pathogens.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377849"/>
            <a:ext cx="8537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Antibodies</a:t>
            </a:r>
            <a:r>
              <a:rPr lang="en-US" sz="2400" dirty="0" smtClean="0">
                <a:solidFill>
                  <a:srgbClr val="FF0000"/>
                </a:solidFill>
              </a:rPr>
              <a:t> (aka </a:t>
            </a:r>
            <a:r>
              <a:rPr lang="en-US" sz="2400" dirty="0" err="1" smtClean="0">
                <a:solidFill>
                  <a:srgbClr val="FF0000"/>
                </a:solidFill>
              </a:rPr>
              <a:t>immunoglobulins</a:t>
            </a:r>
            <a:r>
              <a:rPr lang="en-US" sz="2400" dirty="0" smtClean="0">
                <a:solidFill>
                  <a:srgbClr val="FF0000"/>
                </a:solidFill>
              </a:rPr>
              <a:t>) are large</a:t>
            </a:r>
            <a:r>
              <a:rPr lang="en-US" sz="2400" dirty="0">
                <a:solidFill>
                  <a:srgbClr val="FF0000"/>
                </a:solidFill>
              </a:rPr>
              <a:t>, Y-shaped protein produced mainly by plasma </a:t>
            </a:r>
            <a:r>
              <a:rPr lang="en-US" sz="2400" dirty="0" smtClean="0">
                <a:solidFill>
                  <a:srgbClr val="FF0000"/>
                </a:solidFill>
              </a:rPr>
              <a:t>cells.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423668" y="963121"/>
            <a:ext cx="262783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From the image what can you deduce about the structure of </a:t>
            </a:r>
            <a:r>
              <a:rPr lang="en-US" sz="2000" dirty="0" err="1" smtClean="0"/>
              <a:t>immunoglobulins</a:t>
            </a:r>
            <a:r>
              <a:rPr lang="en-US" sz="2000" dirty="0" smtClean="0"/>
              <a:t>?</a:t>
            </a:r>
            <a:endParaRPr lang="en-US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215900" y="1612900"/>
            <a:ext cx="34290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Antibodies attach to pathogens to: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Mark them for destruction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Decrease their effectiveness</a:t>
            </a:r>
          </a:p>
          <a:p>
            <a:pPr marL="342900" indent="-34290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Cause pathogens to clump together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6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36223" y="1056842"/>
            <a:ext cx="3994609" cy="2929380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296864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Arial"/>
                <a:cs typeface="Arial"/>
              </a:rPr>
              <a:t>11.1.U6 Antibodies aid the destruction of pathogens.</a:t>
            </a:r>
          </a:p>
        </p:txBody>
      </p:sp>
      <p:sp>
        <p:nvSpPr>
          <p:cNvPr id="2" name="Rectangle 1"/>
          <p:cNvSpPr/>
          <p:nvPr/>
        </p:nvSpPr>
        <p:spPr>
          <a:xfrm>
            <a:off x="0" y="368171"/>
            <a:ext cx="853733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/>
              <a:t>Antibodies</a:t>
            </a:r>
            <a:r>
              <a:rPr lang="en-US" sz="2400" dirty="0" smtClean="0"/>
              <a:t> (aka </a:t>
            </a:r>
            <a:r>
              <a:rPr lang="en-US" sz="2400" dirty="0" err="1" smtClean="0"/>
              <a:t>immunoglobulins</a:t>
            </a:r>
            <a:r>
              <a:rPr lang="en-US" sz="2400" dirty="0" smtClean="0"/>
              <a:t>) are large</a:t>
            </a:r>
            <a:r>
              <a:rPr lang="en-US" sz="2400" dirty="0"/>
              <a:t>, Y-shaped protein produced mainly by plasma </a:t>
            </a:r>
            <a:r>
              <a:rPr lang="en-US" sz="2400" dirty="0" smtClean="0"/>
              <a:t>cells.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4572000" y="658100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https://commons.wikimedia.org/wiki/File:Antibody_IgG2.</a:t>
            </a:r>
            <a:r>
              <a:rPr lang="en-US" sz="1200" dirty="0" smtClean="0">
                <a:hlinkClick r:id="rId3"/>
              </a:rPr>
              <a:t>png</a:t>
            </a:r>
            <a:endParaRPr lang="en-US" sz="1200" dirty="0"/>
          </a:p>
        </p:txBody>
      </p:sp>
      <p:sp>
        <p:nvSpPr>
          <p:cNvPr id="8" name="TextBox 7"/>
          <p:cNvSpPr txBox="1"/>
          <p:nvPr/>
        </p:nvSpPr>
        <p:spPr>
          <a:xfrm>
            <a:off x="-1" y="1447773"/>
            <a:ext cx="5036224" cy="2308324"/>
          </a:xfrm>
          <a:prstGeom prst="rect">
            <a:avLst/>
          </a:prstGeom>
          <a:solidFill>
            <a:srgbClr val="FFFFFF">
              <a:alpha val="8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Antibodies function in different ways, but all functions are a consequence of their initial attachment to the antigen:</a:t>
            </a:r>
          </a:p>
          <a:p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b="1" dirty="0" err="1" smtClean="0">
                <a:solidFill>
                  <a:srgbClr val="008000"/>
                </a:solidFill>
              </a:rPr>
              <a:t>Neutralisation</a:t>
            </a:r>
            <a:r>
              <a:rPr lang="en-US" dirty="0" smtClean="0">
                <a:solidFill>
                  <a:srgbClr val="008000"/>
                </a:solidFill>
              </a:rPr>
              <a:t> </a:t>
            </a:r>
            <a:r>
              <a:rPr lang="en-US" dirty="0" smtClean="0"/>
              <a:t>– attachment stops toxins from effecting or entering cells, viruses from invading cells, and bacteria from efficiently functioning and therefore attacking cells</a:t>
            </a:r>
          </a:p>
        </p:txBody>
      </p:sp>
      <p:sp>
        <p:nvSpPr>
          <p:cNvPr id="9" name="Rectangle 8"/>
          <p:cNvSpPr/>
          <p:nvPr/>
        </p:nvSpPr>
        <p:spPr>
          <a:xfrm>
            <a:off x="336754" y="5796345"/>
            <a:ext cx="8024558" cy="646331"/>
          </a:xfrm>
          <a:prstGeom prst="rect">
            <a:avLst/>
          </a:prstGeom>
          <a:solidFill>
            <a:srgbClr val="FFFFFF">
              <a:alpha val="8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i="1" dirty="0" err="1"/>
              <a:t>n.b.</a:t>
            </a:r>
            <a:r>
              <a:rPr lang="en-US" i="1" dirty="0"/>
              <a:t> </a:t>
            </a:r>
            <a:r>
              <a:rPr lang="en-US" i="1" dirty="0" smtClean="0"/>
              <a:t>antibodies </a:t>
            </a:r>
            <a:r>
              <a:rPr lang="en-US" i="1" dirty="0"/>
              <a:t>can also cause inflammation in the effected area, this an enhanced non-specific immune response to help combat the pathogen.</a:t>
            </a:r>
          </a:p>
        </p:txBody>
      </p:sp>
      <p:sp>
        <p:nvSpPr>
          <p:cNvPr id="10" name="Rectangle 9"/>
          <p:cNvSpPr/>
          <p:nvPr/>
        </p:nvSpPr>
        <p:spPr>
          <a:xfrm>
            <a:off x="0" y="3630347"/>
            <a:ext cx="62992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 err="1">
                <a:solidFill>
                  <a:srgbClr val="FF0000"/>
                </a:solidFill>
              </a:rPr>
              <a:t>Opsonization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/>
              <a:t>– through attachment antibodies mark the pathogens making them easily identifiable by other immune cells, e.g. so macrophages can find and engulf and digest </a:t>
            </a:r>
            <a:r>
              <a:rPr lang="en-US" dirty="0" smtClean="0"/>
              <a:t>them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-2" y="4449076"/>
            <a:ext cx="862534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chemeClr val="accent5">
                    <a:lumMod val="75000"/>
                  </a:schemeClr>
                </a:solidFill>
              </a:rPr>
              <a:t>Agglutination</a:t>
            </a:r>
            <a:r>
              <a:rPr lang="en-US" dirty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en-US" dirty="0"/>
              <a:t>– antibodies attach to each other causing a clumping of the pathogen (enhancing the effects of </a:t>
            </a:r>
            <a:r>
              <a:rPr lang="en-US" dirty="0" err="1"/>
              <a:t>neutralisation</a:t>
            </a:r>
            <a:r>
              <a:rPr lang="en-US" dirty="0"/>
              <a:t> and </a:t>
            </a:r>
            <a:r>
              <a:rPr lang="en-US" dirty="0" err="1"/>
              <a:t>opsonization</a:t>
            </a:r>
            <a:r>
              <a:rPr lang="en-US" dirty="0"/>
              <a:t>)</a:t>
            </a:r>
          </a:p>
          <a:p>
            <a:pPr marL="285750" indent="-285750">
              <a:buFont typeface="Arial"/>
              <a:buChar char="•"/>
            </a:pPr>
            <a:r>
              <a:rPr lang="en-US" b="1" dirty="0">
                <a:solidFill>
                  <a:srgbClr val="000090"/>
                </a:solidFill>
              </a:rPr>
              <a:t>Complement activation</a:t>
            </a:r>
            <a:r>
              <a:rPr lang="en-US" dirty="0"/>
              <a:t> – antibodies ‘encourage’ other components to attach to the pathogen attacking it e.g. breaking the bacterial membrane and lysing the cell</a:t>
            </a:r>
          </a:p>
        </p:txBody>
      </p:sp>
    </p:spTree>
    <p:extLst>
      <p:ext uri="{BB962C8B-B14F-4D97-AF65-F5344CB8AC3E}">
        <p14:creationId xmlns:p14="http://schemas.microsoft.com/office/powerpoint/2010/main" val="39262488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73" y="765451"/>
            <a:ext cx="9144000" cy="3515193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4761"/>
            <a:ext cx="9144000" cy="404189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200" dirty="0">
                <a:latin typeface="Arial"/>
                <a:cs typeface="Arial"/>
              </a:rPr>
              <a:t>11.1.U3 B lymphocytes are activated by T lymphocytes in mammals</a:t>
            </a:r>
            <a:r>
              <a:rPr lang="en-US" sz="1200" dirty="0" smtClean="0">
                <a:latin typeface="Arial"/>
                <a:cs typeface="Arial"/>
              </a:rPr>
              <a:t>. AND 11.1</a:t>
            </a:r>
            <a:r>
              <a:rPr lang="en-US" sz="1200" dirty="0">
                <a:latin typeface="Arial"/>
                <a:cs typeface="Arial"/>
              </a:rPr>
              <a:t>.U4 Activated B cells multiply to form clones of plasma cells and memory cells</a:t>
            </a:r>
            <a:r>
              <a:rPr lang="en-US" sz="1200" dirty="0" smtClean="0">
                <a:latin typeface="Arial"/>
                <a:cs typeface="Arial"/>
              </a:rPr>
              <a:t>. </a:t>
            </a:r>
            <a:r>
              <a:rPr lang="en-US" sz="1200" dirty="0">
                <a:latin typeface="Arial"/>
                <a:cs typeface="Arial"/>
              </a:rPr>
              <a:t>AND 11.1.U5 Plasma cells secrete antibodies</a:t>
            </a:r>
            <a:r>
              <a:rPr lang="en-US" sz="1200" dirty="0" smtClean="0">
                <a:latin typeface="Arial"/>
                <a:cs typeface="Arial"/>
              </a:rPr>
              <a:t>.</a:t>
            </a:r>
            <a:r>
              <a:rPr lang="en-US" sz="1200" dirty="0">
                <a:latin typeface="Arial"/>
                <a:cs typeface="Arial"/>
              </a:rPr>
              <a:t> </a:t>
            </a:r>
            <a:r>
              <a:rPr lang="en-US" sz="1200" dirty="0" smtClean="0">
                <a:latin typeface="Arial"/>
                <a:cs typeface="Arial"/>
              </a:rPr>
              <a:t>AND </a:t>
            </a:r>
            <a:r>
              <a:rPr lang="en-US" sz="1200" dirty="0">
                <a:latin typeface="Arial"/>
                <a:cs typeface="Arial"/>
              </a:rPr>
              <a:t>11.1.U6 Antibodies aid the destruction of pathogens</a:t>
            </a:r>
            <a:r>
              <a:rPr lang="en-US" sz="1200" dirty="0" smtClean="0">
                <a:latin typeface="Arial"/>
                <a:cs typeface="Arial"/>
              </a:rPr>
              <a:t>. </a:t>
            </a:r>
            <a:endParaRPr lang="en-US" sz="1200" dirty="0">
              <a:latin typeface="Arial"/>
              <a:cs typeface="Arial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0" y="408950"/>
            <a:ext cx="521371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The specific Immune response – more resources</a:t>
            </a:r>
            <a:endParaRPr lang="en-US" sz="2000" dirty="0"/>
          </a:p>
        </p:txBody>
      </p:sp>
      <p:pic>
        <p:nvPicPr>
          <p:cNvPr id="5" name="Picture 4" descr="Screen Shot 2016-02-05 at 15.58.46.png">
            <a:hlinkClick r:id="rId3"/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12940" y="1182033"/>
            <a:ext cx="2797940" cy="280324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3" name="Picture 12" descr="Screen Shot 2016-02-05 at 15.57.54.png">
            <a:hlinkClick r:id="rId5"/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19717" y="4099792"/>
            <a:ext cx="3489762" cy="254599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16" name="Picture 15" descr="Screen Shot 2016-02-05 at 16.09.55.png">
            <a:hlinkClick r:id="rId7"/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94" y="4255750"/>
            <a:ext cx="4098927" cy="246548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15" name="Rectangle 14"/>
          <p:cNvSpPr/>
          <p:nvPr/>
        </p:nvSpPr>
        <p:spPr>
          <a:xfrm>
            <a:off x="241169" y="6475803"/>
            <a:ext cx="4096652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http://life9e.sinauer.com/life9e/pages/42/422003.</a:t>
            </a:r>
            <a:r>
              <a:rPr lang="en-US" sz="1200" dirty="0" smtClean="0">
                <a:hlinkClick r:id="rId7"/>
              </a:rPr>
              <a:t>html</a:t>
            </a:r>
            <a:endParaRPr lang="en-US" sz="1200" dirty="0"/>
          </a:p>
        </p:txBody>
      </p:sp>
      <p:sp>
        <p:nvSpPr>
          <p:cNvPr id="17" name="Rectangle 16"/>
          <p:cNvSpPr/>
          <p:nvPr/>
        </p:nvSpPr>
        <p:spPr>
          <a:xfrm>
            <a:off x="6112939" y="3359818"/>
            <a:ext cx="2808527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http://highered.mheducation.com/sites/0072507470/student_view0/chapter22/animation__the_immune_response.html</a:t>
            </a:r>
            <a:endParaRPr lang="en-US" sz="1200" dirty="0"/>
          </a:p>
        </p:txBody>
      </p:sp>
      <p:sp>
        <p:nvSpPr>
          <p:cNvPr id="18" name="Rectangle 17"/>
          <p:cNvSpPr/>
          <p:nvPr/>
        </p:nvSpPr>
        <p:spPr>
          <a:xfrm>
            <a:off x="5519716" y="6122948"/>
            <a:ext cx="3489761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5"/>
              </a:rPr>
              <a:t>http://web.biosci.utexas.edu/psaxena/MicrobiologyAnimations/Animations/HumoralImmunity/micro_humoral.swf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19697247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901476"/>
            <a:ext cx="9143999" cy="5716408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0" y="1222156"/>
            <a:ext cx="6743700" cy="830997"/>
          </a:xfrm>
          <a:prstGeom prst="rect">
            <a:avLst/>
          </a:prstGeom>
          <a:solidFill>
            <a:srgbClr val="FFFFFF">
              <a:alpha val="87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rgbClr val="FF0000"/>
                </a:solidFill>
              </a:rPr>
              <a:t>Histamine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>
                <a:solidFill>
                  <a:srgbClr val="FF0000"/>
                </a:solidFill>
              </a:rPr>
              <a:t>is </a:t>
            </a:r>
            <a:r>
              <a:rPr lang="en-US" sz="2400" dirty="0" smtClean="0">
                <a:solidFill>
                  <a:srgbClr val="FF0000"/>
                </a:solidFill>
              </a:rPr>
              <a:t>a small organic molecules produced </a:t>
            </a:r>
            <a:r>
              <a:rPr lang="en-US" sz="2400" dirty="0">
                <a:solidFill>
                  <a:srgbClr val="FF0000"/>
                </a:solidFill>
              </a:rPr>
              <a:t>by </a:t>
            </a:r>
            <a:r>
              <a:rPr lang="en-US" sz="2400" dirty="0" smtClean="0">
                <a:solidFill>
                  <a:srgbClr val="FF0000"/>
                </a:solidFill>
              </a:rPr>
              <a:t>two types of leukocyte: basophils </a:t>
            </a:r>
            <a:r>
              <a:rPr lang="en-US" sz="2400" dirty="0">
                <a:solidFill>
                  <a:srgbClr val="FF0000"/>
                </a:solidFill>
              </a:rPr>
              <a:t>and </a:t>
            </a:r>
            <a:r>
              <a:rPr lang="en-US" sz="2400" dirty="0" smtClean="0">
                <a:solidFill>
                  <a:srgbClr val="FF0000"/>
                </a:solidFill>
              </a:rPr>
              <a:t>mast cells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572000" y="660397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https://commons.wikimedia.org/wiki/</a:t>
            </a:r>
            <a:r>
              <a:rPr lang="en-US" sz="1200" dirty="0" smtClean="0">
                <a:hlinkClick r:id="rId3"/>
              </a:rPr>
              <a:t>File:Histamine_3D_ball.png</a:t>
            </a:r>
            <a:endParaRPr lang="en-US" sz="1200" dirty="0" smtClean="0"/>
          </a:p>
        </p:txBody>
      </p:sp>
      <p:sp>
        <p:nvSpPr>
          <p:cNvPr id="6" name="Rectangle 5"/>
          <p:cNvSpPr/>
          <p:nvPr/>
        </p:nvSpPr>
        <p:spPr>
          <a:xfrm>
            <a:off x="279401" y="2744070"/>
            <a:ext cx="6832599" cy="1200328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Mast cells are </a:t>
            </a:r>
            <a:r>
              <a:rPr lang="en-US" sz="2400" dirty="0">
                <a:solidFill>
                  <a:srgbClr val="FF0000"/>
                </a:solidFill>
              </a:rPr>
              <a:t>found in </a:t>
            </a:r>
            <a:r>
              <a:rPr lang="en-US" sz="2400" dirty="0" smtClean="0">
                <a:solidFill>
                  <a:srgbClr val="FF0000"/>
                </a:solidFill>
              </a:rPr>
              <a:t>connective tissues. If stimulated by an infection they release histamine in the infected area</a:t>
            </a:r>
            <a:r>
              <a:rPr lang="en-US" sz="2400" dirty="0" smtClean="0">
                <a:solidFill>
                  <a:srgbClr val="FF0000"/>
                </a:solidFill>
              </a:rPr>
              <a:t>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4334817"/>
            <a:ext cx="8178800" cy="830997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Histamine </a:t>
            </a:r>
            <a:r>
              <a:rPr lang="en-US" sz="2400" dirty="0" smtClean="0">
                <a:solidFill>
                  <a:srgbClr val="FF0000"/>
                </a:solidFill>
              </a:rPr>
              <a:t>increases </a:t>
            </a:r>
            <a:r>
              <a:rPr lang="en-US" sz="2400" dirty="0">
                <a:solidFill>
                  <a:srgbClr val="FF0000"/>
                </a:solidFill>
              </a:rPr>
              <a:t>the permeability of the </a:t>
            </a:r>
            <a:r>
              <a:rPr lang="en-US" sz="2400" dirty="0" smtClean="0">
                <a:solidFill>
                  <a:srgbClr val="FF0000"/>
                </a:solidFill>
              </a:rPr>
              <a:t>capillaries to white </a:t>
            </a:r>
            <a:r>
              <a:rPr lang="en-US" sz="2400" dirty="0">
                <a:solidFill>
                  <a:srgbClr val="FF0000"/>
                </a:solidFill>
              </a:rPr>
              <a:t>blood cells and some </a:t>
            </a:r>
            <a:r>
              <a:rPr lang="en-US" sz="2400" dirty="0" smtClean="0">
                <a:solidFill>
                  <a:srgbClr val="FF0000"/>
                </a:solidFill>
              </a:rPr>
              <a:t>proteins (e.g. antibodies).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64358" y="6419340"/>
            <a:ext cx="75796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http://3.bp.blogspot.com/-QUrnbwqwVi0/UeLihZuiUkI/AAAAAAAAkQA/sA1a4BwpfJ8/s1600/</a:t>
            </a:r>
            <a:r>
              <a:rPr lang="en-US" sz="1200" dirty="0" smtClean="0">
                <a:hlinkClick r:id="rId4"/>
              </a:rPr>
              <a:t>allergy_test.jpg</a:t>
            </a:r>
            <a:endParaRPr lang="en-US" sz="1200" dirty="0"/>
          </a:p>
        </p:txBody>
      </p:sp>
      <p:sp>
        <p:nvSpPr>
          <p:cNvPr id="14" name="Rectangle 13"/>
          <p:cNvSpPr/>
          <p:nvPr/>
        </p:nvSpPr>
        <p:spPr>
          <a:xfrm>
            <a:off x="4004264" y="5957640"/>
            <a:ext cx="5282415" cy="646331"/>
          </a:xfrm>
          <a:prstGeom prst="rect">
            <a:avLst/>
          </a:prstGeom>
          <a:solidFill>
            <a:srgbClr val="FFFFFF">
              <a:alpha val="80000"/>
            </a:srgbClr>
          </a:solidFill>
        </p:spPr>
        <p:txBody>
          <a:bodyPr wrap="square">
            <a:spAutoFit/>
          </a:bodyPr>
          <a:lstStyle/>
          <a:p>
            <a:r>
              <a:rPr lang="en-US" dirty="0"/>
              <a:t>This allows the components of the immune to engage the pathogen early at the site of infection.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88901" y="63500"/>
            <a:ext cx="9347198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  <a:latin typeface="Arial"/>
                <a:cs typeface="Arial"/>
              </a:rPr>
              <a:t>11.1.U7 White cells release histamine in response to allergens. AND 11.1.U8 Histamines cause allergic symptoms.</a:t>
            </a:r>
          </a:p>
          <a:p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41778413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0286"/>
            <a:ext cx="9144000" cy="6283685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328758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00" dirty="0">
                <a:latin typeface="Arial"/>
                <a:cs typeface="Arial"/>
              </a:rPr>
              <a:t>11.1.U7 White cells release histamine in response to allergens</a:t>
            </a:r>
            <a:r>
              <a:rPr lang="en-US" sz="1300" dirty="0" smtClean="0">
                <a:latin typeface="Arial"/>
                <a:cs typeface="Arial"/>
              </a:rPr>
              <a:t>. </a:t>
            </a:r>
            <a:r>
              <a:rPr lang="en-US" sz="1300" dirty="0">
                <a:latin typeface="Arial"/>
                <a:cs typeface="Arial"/>
              </a:rPr>
              <a:t>AND 11.1.U8 Histamines cause allergic symptoms</a:t>
            </a:r>
            <a:r>
              <a:rPr lang="en-US" sz="1300" dirty="0" smtClean="0">
                <a:latin typeface="Arial"/>
                <a:cs typeface="Arial"/>
              </a:rPr>
              <a:t>.</a:t>
            </a:r>
            <a:endParaRPr lang="en-US" sz="1300" dirty="0">
              <a:latin typeface="Arial"/>
              <a:cs typeface="Arial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0" y="474684"/>
            <a:ext cx="5785703" cy="769441"/>
          </a:xfrm>
          <a:prstGeom prst="rect">
            <a:avLst/>
          </a:prstGeom>
          <a:solidFill>
            <a:srgbClr val="FFFFFF">
              <a:alpha val="87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Histamine</a:t>
            </a:r>
            <a:r>
              <a:rPr lang="en-US" sz="2000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r>
              <a:rPr lang="en-US" sz="2000" dirty="0"/>
              <a:t>is </a:t>
            </a:r>
            <a:r>
              <a:rPr lang="en-US" sz="2000" dirty="0" smtClean="0"/>
              <a:t>a small organic molecules produced </a:t>
            </a:r>
            <a:r>
              <a:rPr lang="en-US" sz="2000" dirty="0"/>
              <a:t>by </a:t>
            </a:r>
            <a:r>
              <a:rPr lang="en-US" sz="2000" dirty="0" smtClean="0"/>
              <a:t>two types of leukocyte, basophils </a:t>
            </a:r>
            <a:r>
              <a:rPr lang="en-US" sz="2000" dirty="0"/>
              <a:t>and </a:t>
            </a:r>
            <a:r>
              <a:rPr lang="en-US" sz="2000" dirty="0" smtClean="0"/>
              <a:t>mast cells</a:t>
            </a:r>
            <a:endParaRPr lang="en-US" sz="2000" dirty="0"/>
          </a:p>
        </p:txBody>
      </p:sp>
      <p:sp>
        <p:nvSpPr>
          <p:cNvPr id="5" name="Rectangle 4"/>
          <p:cNvSpPr/>
          <p:nvPr/>
        </p:nvSpPr>
        <p:spPr>
          <a:xfrm>
            <a:off x="4572000" y="6603971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https://commons.wikimedia.org/wiki/</a:t>
            </a:r>
            <a:r>
              <a:rPr lang="en-US" sz="1200" dirty="0" smtClean="0">
                <a:hlinkClick r:id="rId3"/>
              </a:rPr>
              <a:t>File:Histamine_3D_ball.png</a:t>
            </a:r>
            <a:endParaRPr lang="en-US" sz="12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0" y="1559147"/>
            <a:ext cx="6731000" cy="2308324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The loss of fluid from capillaries into surrounding tissues causes the response symptoms: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Inflammation / hives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Itching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Sneezing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Watery eyes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39414" y="4123095"/>
            <a:ext cx="8390286" cy="1200328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Allergies are a group of conditions caused by hypersensitivity of the immune system to something in the environment that causes little or no problem in most people.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3416300" y="5435877"/>
            <a:ext cx="5308600" cy="830997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Antihistamine </a:t>
            </a:r>
            <a:r>
              <a:rPr lang="en-US" sz="2400" dirty="0">
                <a:solidFill>
                  <a:srgbClr val="FF0000"/>
                </a:solidFill>
              </a:rPr>
              <a:t>is a </a:t>
            </a:r>
            <a:r>
              <a:rPr lang="en-US" sz="2400" dirty="0" smtClean="0">
                <a:solidFill>
                  <a:srgbClr val="FF0000"/>
                </a:solidFill>
              </a:rPr>
              <a:t>drug </a:t>
            </a:r>
            <a:r>
              <a:rPr lang="en-US" sz="2400" dirty="0">
                <a:solidFill>
                  <a:srgbClr val="FF0000"/>
                </a:solidFill>
              </a:rPr>
              <a:t>that opposes the activity of histamine </a:t>
            </a:r>
            <a:r>
              <a:rPr lang="en-US" sz="2400" dirty="0" smtClean="0">
                <a:solidFill>
                  <a:srgbClr val="FF0000"/>
                </a:solidFill>
              </a:rPr>
              <a:t>receptors.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564358" y="6419340"/>
            <a:ext cx="757964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http://3.bp.blogspot.com/-QUrnbwqwVi0/UeLihZuiUkI/AAAAAAAAkQA/sA1a4BwpfJ8/s1600/</a:t>
            </a:r>
            <a:r>
              <a:rPr lang="en-US" sz="1200" dirty="0" smtClean="0">
                <a:hlinkClick r:id="rId4"/>
              </a:rPr>
              <a:t>allergy_test.jpg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030165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160081"/>
            <a:ext cx="7366000" cy="483272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184666" y="1384872"/>
            <a:ext cx="87678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Vaccines contain antigens and allow </a:t>
            </a:r>
            <a:r>
              <a:rPr lang="en-US" sz="2400" dirty="0">
                <a:solidFill>
                  <a:srgbClr val="FF0000"/>
                </a:solidFill>
              </a:rPr>
              <a:t>an individual to become immune to a disease without experiencing it.</a:t>
            </a:r>
          </a:p>
        </p:txBody>
      </p:sp>
      <p:sp>
        <p:nvSpPr>
          <p:cNvPr id="10" name="Rectangle 9"/>
          <p:cNvSpPr/>
          <p:nvPr/>
        </p:nvSpPr>
        <p:spPr>
          <a:xfrm>
            <a:off x="6738337" y="2545461"/>
            <a:ext cx="2551276" cy="8771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>
                <a:solidFill>
                  <a:srgbClr val="000000"/>
                </a:solidFill>
              </a:rPr>
              <a:t>A person is exposed to the vaccine orally or by injection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25400"/>
            <a:ext cx="8777186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11.1.U10 Vaccines contain antigens that trigger immunity but do not cause the disease. AND 11.1.U9 Immunity depends upon the persistence of memory cells.</a:t>
            </a:r>
            <a:endParaRPr lang="en-US" sz="24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73365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420136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Arial"/>
                <a:cs typeface="Arial"/>
              </a:rPr>
              <a:t>11.1.U10 Vaccines contain antigens that trigger immunity but do not cause the disease. </a:t>
            </a:r>
            <a:r>
              <a:rPr lang="en-US" sz="1400" dirty="0" smtClean="0">
                <a:latin typeface="Arial"/>
                <a:cs typeface="Arial"/>
              </a:rPr>
              <a:t>AND 11.1</a:t>
            </a:r>
            <a:r>
              <a:rPr lang="en-US" sz="1400" dirty="0">
                <a:latin typeface="Arial"/>
                <a:cs typeface="Arial"/>
              </a:rPr>
              <a:t>.U9 Immunity depends upon the persistence of memory cells</a:t>
            </a:r>
            <a:r>
              <a:rPr lang="en-US" sz="1400" dirty="0" smtClean="0">
                <a:latin typeface="Arial"/>
                <a:cs typeface="Arial"/>
              </a:rPr>
              <a:t>.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57700" y="824180"/>
            <a:ext cx="4494863" cy="294901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2908570" y="6581001"/>
            <a:ext cx="623543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http://www.saburchill.com/IBbiology/chapters04/images/130307001.</a:t>
            </a:r>
            <a:r>
              <a:rPr lang="en-US" sz="1200" dirty="0" smtClean="0">
                <a:hlinkClick r:id="rId3"/>
              </a:rPr>
              <a:t>jpg</a:t>
            </a:r>
            <a:endParaRPr lang="en-US" sz="1200" dirty="0"/>
          </a:p>
        </p:txBody>
      </p:sp>
      <p:sp>
        <p:nvSpPr>
          <p:cNvPr id="5" name="TextBox 4"/>
          <p:cNvSpPr txBox="1"/>
          <p:nvPr/>
        </p:nvSpPr>
        <p:spPr>
          <a:xfrm>
            <a:off x="0" y="369921"/>
            <a:ext cx="16422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Vaccination</a:t>
            </a:r>
            <a:endParaRPr lang="en-US" sz="2400" dirty="0"/>
          </a:p>
        </p:txBody>
      </p:sp>
      <p:sp>
        <p:nvSpPr>
          <p:cNvPr id="7" name="Rectangle 6"/>
          <p:cNvSpPr/>
          <p:nvPr/>
        </p:nvSpPr>
        <p:spPr>
          <a:xfrm>
            <a:off x="161863" y="3835894"/>
            <a:ext cx="8790700" cy="615553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1700" dirty="0" smtClean="0"/>
              <a:t>The by </a:t>
            </a:r>
            <a:r>
              <a:rPr lang="en-US" sz="1700" dirty="0"/>
              <a:t>initiating a </a:t>
            </a:r>
            <a:r>
              <a:rPr lang="en-US" sz="1700" dirty="0">
                <a:solidFill>
                  <a:srgbClr val="FF0000"/>
                </a:solidFill>
              </a:rPr>
              <a:t>primary immune response</a:t>
            </a:r>
            <a:r>
              <a:rPr lang="en-US" sz="1700" dirty="0"/>
              <a:t>, resulting in the production of </a:t>
            </a:r>
            <a:r>
              <a:rPr lang="en-US" sz="1700" dirty="0">
                <a:solidFill>
                  <a:srgbClr val="FF0000"/>
                </a:solidFill>
              </a:rPr>
              <a:t>memory </a:t>
            </a:r>
            <a:r>
              <a:rPr lang="en-US" sz="1700" dirty="0" smtClean="0">
                <a:solidFill>
                  <a:srgbClr val="FF0000"/>
                </a:solidFill>
              </a:rPr>
              <a:t>cells</a:t>
            </a:r>
            <a:r>
              <a:rPr lang="en-US" sz="1700" dirty="0" smtClean="0"/>
              <a:t> that can produce antibodies in response to the antigen</a:t>
            </a:r>
            <a:endParaRPr lang="en-US" sz="1700" dirty="0"/>
          </a:p>
        </p:txBody>
      </p:sp>
      <p:sp>
        <p:nvSpPr>
          <p:cNvPr id="8" name="Rectangle 7"/>
          <p:cNvSpPr/>
          <p:nvPr/>
        </p:nvSpPr>
        <p:spPr>
          <a:xfrm>
            <a:off x="1530187" y="424898"/>
            <a:ext cx="742237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allows an individual to become immune to a disease without experiencing it.</a:t>
            </a:r>
          </a:p>
        </p:txBody>
      </p:sp>
      <p:sp>
        <p:nvSpPr>
          <p:cNvPr id="9" name="Rectangle 8"/>
          <p:cNvSpPr/>
          <p:nvPr/>
        </p:nvSpPr>
        <p:spPr>
          <a:xfrm>
            <a:off x="161862" y="802784"/>
            <a:ext cx="4206937" cy="2354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b="1" dirty="0">
                <a:solidFill>
                  <a:srgbClr val="604A7B"/>
                </a:solidFill>
              </a:rPr>
              <a:t>Vaccines contain antigens</a:t>
            </a:r>
            <a:r>
              <a:rPr lang="en-US" sz="1700" dirty="0"/>
              <a:t> in various forms* that should not cause symptoms in a healthy person: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chemeClr val="accent4">
                    <a:lumMod val="75000"/>
                  </a:schemeClr>
                </a:solidFill>
              </a:rPr>
              <a:t>attenuated</a:t>
            </a:r>
            <a:r>
              <a:rPr lang="en-US" sz="1600" dirty="0"/>
              <a:t> (weakened) or </a:t>
            </a:r>
            <a:r>
              <a:rPr lang="en-US" sz="1600" b="1" dirty="0">
                <a:solidFill>
                  <a:srgbClr val="604A7B"/>
                </a:solidFill>
              </a:rPr>
              <a:t>inactivated</a:t>
            </a:r>
            <a:r>
              <a:rPr lang="en-US" sz="1600" dirty="0"/>
              <a:t> viruses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rgbClr val="604A7B"/>
                </a:solidFill>
              </a:rPr>
              <a:t>weakened toxins </a:t>
            </a:r>
            <a:r>
              <a:rPr lang="en-US" sz="1600" dirty="0"/>
              <a:t>(produced by bacterial pathogens)</a:t>
            </a:r>
          </a:p>
          <a:p>
            <a:pPr marL="285750" indent="-285750">
              <a:buFont typeface="Arial"/>
              <a:buChar char="•"/>
            </a:pPr>
            <a:r>
              <a:rPr lang="en-US" sz="1600" b="1" dirty="0">
                <a:solidFill>
                  <a:srgbClr val="604A7B"/>
                </a:solidFill>
              </a:rPr>
              <a:t>subunits</a:t>
            </a:r>
            <a:r>
              <a:rPr lang="en-US" sz="1600" dirty="0"/>
              <a:t> – this could be the antigen or part of the pathogen carrying the antigen</a:t>
            </a:r>
          </a:p>
        </p:txBody>
      </p:sp>
      <p:sp>
        <p:nvSpPr>
          <p:cNvPr id="10" name="Rectangle 9"/>
          <p:cNvSpPr/>
          <p:nvPr/>
        </p:nvSpPr>
        <p:spPr>
          <a:xfrm>
            <a:off x="161862" y="3220341"/>
            <a:ext cx="429583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/>
              <a:t>A person is </a:t>
            </a:r>
            <a:r>
              <a:rPr lang="en-US" sz="1700" dirty="0">
                <a:solidFill>
                  <a:srgbClr val="FF0000"/>
                </a:solidFill>
              </a:rPr>
              <a:t>exposed</a:t>
            </a:r>
            <a:r>
              <a:rPr lang="en-US" sz="1700" dirty="0"/>
              <a:t> to the vaccine orally or by injection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61863" y="4466954"/>
            <a:ext cx="8790700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Sometimes a series of vaccinations are needed to stimulate the production of sufficient memory </a:t>
            </a:r>
            <a:r>
              <a:rPr lang="en-US" sz="1600" i="1" dirty="0" smtClean="0"/>
              <a:t>cells</a:t>
            </a:r>
            <a:endParaRPr lang="en-US" sz="1600" i="1" dirty="0"/>
          </a:p>
        </p:txBody>
      </p:sp>
      <p:sp>
        <p:nvSpPr>
          <p:cNvPr id="12" name="Rectangle 11"/>
          <p:cNvSpPr/>
          <p:nvPr/>
        </p:nvSpPr>
        <p:spPr>
          <a:xfrm>
            <a:off x="161862" y="4876111"/>
            <a:ext cx="8790701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700" dirty="0"/>
              <a:t>When exposed to the </a:t>
            </a:r>
            <a:r>
              <a:rPr lang="en-US" sz="1700" dirty="0">
                <a:solidFill>
                  <a:srgbClr val="008000"/>
                </a:solidFill>
              </a:rPr>
              <a:t>actual pathogen</a:t>
            </a:r>
            <a:r>
              <a:rPr lang="en-US" sz="1700" dirty="0"/>
              <a:t> memory cells trigger a </a:t>
            </a:r>
            <a:r>
              <a:rPr lang="en-US" sz="1700" dirty="0">
                <a:solidFill>
                  <a:srgbClr val="008000"/>
                </a:solidFill>
              </a:rPr>
              <a:t>secondary immune response</a:t>
            </a:r>
            <a:r>
              <a:rPr lang="en-US" sz="1700" dirty="0"/>
              <a:t> that is much </a:t>
            </a:r>
            <a:r>
              <a:rPr lang="en-US" sz="1700" dirty="0">
                <a:solidFill>
                  <a:srgbClr val="008000"/>
                </a:solidFill>
              </a:rPr>
              <a:t>faster and </a:t>
            </a:r>
            <a:r>
              <a:rPr lang="en-US" sz="1700" dirty="0" smtClean="0">
                <a:solidFill>
                  <a:srgbClr val="008000"/>
                </a:solidFill>
              </a:rPr>
              <a:t>stronger</a:t>
            </a:r>
            <a:r>
              <a:rPr lang="en-US" sz="1700" dirty="0" smtClean="0"/>
              <a:t> – therefore little or no symptoms are experienced</a:t>
            </a:r>
            <a:endParaRPr lang="en-US" sz="1700" dirty="0"/>
          </a:p>
        </p:txBody>
      </p:sp>
      <p:sp>
        <p:nvSpPr>
          <p:cNvPr id="13" name="Rectangle 12"/>
          <p:cNvSpPr/>
          <p:nvPr/>
        </p:nvSpPr>
        <p:spPr>
          <a:xfrm>
            <a:off x="161864" y="5543704"/>
            <a:ext cx="8790700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i="1" dirty="0"/>
              <a:t>Vaccines provide long-term immunity, but memory cells may not survive a life time therefore booster shots may be required</a:t>
            </a:r>
          </a:p>
        </p:txBody>
      </p:sp>
      <p:sp>
        <p:nvSpPr>
          <p:cNvPr id="14" name="Rectangle 13"/>
          <p:cNvSpPr/>
          <p:nvPr/>
        </p:nvSpPr>
        <p:spPr>
          <a:xfrm>
            <a:off x="161864" y="6248320"/>
            <a:ext cx="87907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dirty="0" smtClean="0"/>
              <a:t>* DNA vaccines are being developed that introduce DNA that encodes for antigens rather than the antigen itself. Can you suggest how this would work?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55216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775107"/>
            <a:ext cx="5638799" cy="610275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20633" y="6600859"/>
            <a:ext cx="61233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http://www.museumofhealthcare.ca/images/exhibits/vaccinations/smallpox/large/17.</a:t>
            </a:r>
            <a:r>
              <a:rPr lang="en-US" sz="1200" dirty="0" smtClean="0">
                <a:hlinkClick r:id="rId3"/>
              </a:rPr>
              <a:t>jpg</a:t>
            </a:r>
            <a:endParaRPr lang="en-US" sz="1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6285" y="1335150"/>
            <a:ext cx="3067714" cy="3386757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348256" y="6405145"/>
            <a:ext cx="6795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5"/>
              </a:rPr>
              <a:t>http://raylemire.com/wp-content/uploads/2015/12/smallpox-</a:t>
            </a:r>
            <a:r>
              <a:rPr lang="en-US" sz="1200" dirty="0" smtClean="0">
                <a:hlinkClick r:id="rId5"/>
              </a:rPr>
              <a:t>eradication.jpg</a:t>
            </a:r>
            <a:endParaRPr lang="en-US" sz="1200" dirty="0"/>
          </a:p>
        </p:txBody>
      </p:sp>
      <p:sp>
        <p:nvSpPr>
          <p:cNvPr id="10" name="TextBox 9"/>
          <p:cNvSpPr txBox="1"/>
          <p:nvPr/>
        </p:nvSpPr>
        <p:spPr>
          <a:xfrm>
            <a:off x="3262267" y="1776100"/>
            <a:ext cx="5881731" cy="1200329"/>
          </a:xfrm>
          <a:prstGeom prst="rect">
            <a:avLst/>
          </a:prstGeom>
          <a:solidFill>
            <a:srgbClr val="FFFFFF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/>
              <a:t>This was </a:t>
            </a:r>
            <a:r>
              <a:rPr lang="en-US" dirty="0" smtClean="0"/>
              <a:t>achieved by </a:t>
            </a:r>
            <a:r>
              <a:rPr lang="en-US" dirty="0"/>
              <a:t>a worldwide vaccination </a:t>
            </a:r>
            <a:r>
              <a:rPr lang="en-US" dirty="0" err="1" smtClean="0"/>
              <a:t>programme</a:t>
            </a:r>
            <a:r>
              <a:rPr lang="en-US" dirty="0" smtClean="0"/>
              <a:t>. 1977 saw the last </a:t>
            </a:r>
            <a:r>
              <a:rPr lang="en-US" dirty="0"/>
              <a:t>ever </a:t>
            </a:r>
            <a:r>
              <a:rPr lang="en-US" dirty="0" smtClean="0"/>
              <a:t>naturally occurring case </a:t>
            </a:r>
            <a:r>
              <a:rPr lang="en-US" dirty="0"/>
              <a:t>of the </a:t>
            </a:r>
            <a:r>
              <a:rPr lang="en-US" dirty="0" smtClean="0"/>
              <a:t>disease in Somalia and in </a:t>
            </a:r>
            <a:r>
              <a:rPr lang="en-US" b="1" dirty="0" smtClean="0"/>
              <a:t>1980</a:t>
            </a:r>
            <a:r>
              <a:rPr lang="en-US" dirty="0" smtClean="0"/>
              <a:t> the </a:t>
            </a:r>
            <a:r>
              <a:rPr lang="en-US" b="1" dirty="0" smtClean="0"/>
              <a:t>World Health </a:t>
            </a:r>
            <a:r>
              <a:rPr lang="en-US" b="1" dirty="0" err="1" smtClean="0"/>
              <a:t>Organisation</a:t>
            </a:r>
            <a:r>
              <a:rPr lang="en-US" b="1" dirty="0" smtClean="0"/>
              <a:t> (WHO) </a:t>
            </a:r>
            <a:r>
              <a:rPr lang="en-US" dirty="0" smtClean="0"/>
              <a:t>declared the disease </a:t>
            </a:r>
            <a:r>
              <a:rPr lang="en-US" b="1" dirty="0" smtClean="0"/>
              <a:t>‘dead’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-1" y="4609839"/>
            <a:ext cx="7694968" cy="1754327"/>
          </a:xfrm>
          <a:prstGeom prst="rect">
            <a:avLst/>
          </a:prstGeom>
          <a:solidFill>
            <a:srgbClr val="FFFFFF">
              <a:alpha val="78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err="1" smtClean="0"/>
              <a:t>Erradication</a:t>
            </a:r>
            <a:r>
              <a:rPr lang="en-US" dirty="0" smtClean="0"/>
              <a:t> </a:t>
            </a:r>
            <a:r>
              <a:rPr lang="en-US" dirty="0" err="1" smtClean="0"/>
              <a:t>programmes</a:t>
            </a:r>
            <a:r>
              <a:rPr lang="en-US" dirty="0" smtClean="0"/>
              <a:t> for other diseases has reduced the number of cases, but has been less successful: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Polio and measles become contagious before symptoms are easy to detect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Immunity to Malaria is not complete and hence it can infect the same person a number of times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Yellow fever has an animal reservoir, it can also affect monkeys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-1" y="811824"/>
            <a:ext cx="7184461" cy="769441"/>
          </a:xfrm>
          <a:prstGeom prst="rect">
            <a:avLst/>
          </a:prstGeom>
          <a:solidFill>
            <a:srgbClr val="FFFFFF">
              <a:alpha val="78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Smallpox</a:t>
            </a:r>
            <a:r>
              <a:rPr lang="en-US" sz="2000" dirty="0"/>
              <a:t> (caused by the virus </a:t>
            </a:r>
            <a:r>
              <a:rPr lang="en-US" sz="2000" dirty="0" err="1"/>
              <a:t>variola</a:t>
            </a:r>
            <a:r>
              <a:rPr lang="en-US" sz="2000" dirty="0"/>
              <a:t>) was the first infectious disease of humans to have been eradicated by vaccination.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" y="-31232"/>
            <a:ext cx="8953498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11.1.A1 Smallpox was the first infectious disease of humans to have been eradicated by vaccination.</a:t>
            </a:r>
            <a:endParaRPr lang="en-US" sz="2400" dirty="0">
              <a:pattFill prst="pct50">
                <a:fgClr>
                  <a:srgbClr val="FF0000"/>
                </a:fgClr>
                <a:bgClr>
                  <a:prstClr val="white"/>
                </a:bgClr>
              </a:pattFill>
              <a:latin typeface="Arial"/>
              <a:cs typeface="Arial"/>
            </a:endParaRP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55216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01626"/>
            <a:ext cx="6076285" cy="6576232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20633" y="6600859"/>
            <a:ext cx="6123367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http://www.museumofhealthcare.ca/images/exhibits/vaccinations/smallpox/large/17.</a:t>
            </a:r>
            <a:r>
              <a:rPr lang="en-US" sz="1200" dirty="0" smtClean="0">
                <a:hlinkClick r:id="rId3"/>
              </a:rPr>
              <a:t>jpg</a:t>
            </a:r>
            <a:endParaRPr lang="en-US" sz="1200" dirty="0"/>
          </a:p>
        </p:txBody>
      </p:sp>
      <p:sp>
        <p:nvSpPr>
          <p:cNvPr id="6" name="Rectangle 5"/>
          <p:cNvSpPr/>
          <p:nvPr/>
        </p:nvSpPr>
        <p:spPr>
          <a:xfrm>
            <a:off x="2348256" y="6405145"/>
            <a:ext cx="679574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4"/>
              </a:rPr>
              <a:t>http://raylemire.com/wp-content/uploads/2015/12/smallpox-</a:t>
            </a:r>
            <a:r>
              <a:rPr lang="en-US" sz="1200" dirty="0" smtClean="0">
                <a:hlinkClick r:id="rId4"/>
              </a:rPr>
              <a:t>eradication.jpg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0" y="4731410"/>
            <a:ext cx="7632712" cy="1477328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 wrap="square">
            <a:spAutoFit/>
          </a:bodyPr>
          <a:lstStyle/>
          <a:p>
            <a:r>
              <a:rPr lang="en-US" dirty="0" smtClean="0"/>
              <a:t>Modern medicine would consider Jenner’s </a:t>
            </a:r>
            <a:r>
              <a:rPr lang="en-US" b="1" dirty="0" smtClean="0"/>
              <a:t>testing procedure unethical</a:t>
            </a:r>
            <a:r>
              <a:rPr lang="en-US" dirty="0" smtClean="0"/>
              <a:t>: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no prior research</a:t>
            </a:r>
            <a:r>
              <a:rPr lang="en-US" dirty="0" smtClean="0"/>
              <a:t> had be done prior to human testing to determine the effectiveness and </a:t>
            </a:r>
            <a:r>
              <a:rPr lang="en-US" b="1" dirty="0" smtClean="0"/>
              <a:t>possible side-effects</a:t>
            </a:r>
          </a:p>
          <a:p>
            <a:pPr marL="285750" indent="-285750">
              <a:buFont typeface="Arial"/>
              <a:buChar char="•"/>
            </a:pPr>
            <a:r>
              <a:rPr lang="en-US" b="1" dirty="0" smtClean="0"/>
              <a:t>informed consent</a:t>
            </a:r>
            <a:r>
              <a:rPr lang="en-US" dirty="0" smtClean="0"/>
              <a:t> was </a:t>
            </a:r>
            <a:r>
              <a:rPr lang="en-US" b="1" dirty="0" smtClean="0"/>
              <a:t>not given</a:t>
            </a:r>
            <a:r>
              <a:rPr lang="en-US" dirty="0" smtClean="0"/>
              <a:t> and the choice of a child who was to young to understand the dangers was even more questionable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6571" y="1327610"/>
            <a:ext cx="3317429" cy="2196338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-1" y="427104"/>
            <a:ext cx="7184461" cy="769441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 wrap="square">
            <a:spAutoFit/>
          </a:bodyPr>
          <a:lstStyle/>
          <a:p>
            <a:r>
              <a:rPr lang="en-US" sz="2400" b="1" dirty="0" smtClean="0"/>
              <a:t>Smallpox</a:t>
            </a:r>
            <a:r>
              <a:rPr lang="en-US" sz="2000" dirty="0"/>
              <a:t> (caused by the virus </a:t>
            </a:r>
            <a:r>
              <a:rPr lang="en-US" sz="2000" dirty="0" err="1"/>
              <a:t>variola</a:t>
            </a:r>
            <a:r>
              <a:rPr lang="en-US" sz="2000" dirty="0"/>
              <a:t>) was the first infectious disease of humans to have been eradicated by vaccination. 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" y="1359299"/>
            <a:ext cx="3996900" cy="646331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 wrap="square">
            <a:spAutoFit/>
          </a:bodyPr>
          <a:lstStyle/>
          <a:p>
            <a:r>
              <a:rPr lang="en-US" dirty="0"/>
              <a:t>Cowpox is a mild viral infection of </a:t>
            </a:r>
            <a:r>
              <a:rPr lang="en-US" dirty="0" smtClean="0"/>
              <a:t>cows, which is very similar to smallpox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245113"/>
            <a:ext cx="4572000" cy="923330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>
            <a:spAutoFit/>
          </a:bodyPr>
          <a:lstStyle/>
          <a:p>
            <a:r>
              <a:rPr lang="en-US" dirty="0"/>
              <a:t>In 1796 Edward Jenner </a:t>
            </a:r>
            <a:r>
              <a:rPr lang="en-US" b="1" dirty="0"/>
              <a:t>deliberately infected </a:t>
            </a:r>
            <a:r>
              <a:rPr lang="en-US" dirty="0"/>
              <a:t>an </a:t>
            </a:r>
            <a:r>
              <a:rPr lang="en-US" b="1" dirty="0" smtClean="0"/>
              <a:t>eight-year old </a:t>
            </a:r>
            <a:r>
              <a:rPr lang="en-US" b="1" dirty="0"/>
              <a:t>boy </a:t>
            </a:r>
            <a:r>
              <a:rPr lang="en-US" dirty="0"/>
              <a:t>with </a:t>
            </a:r>
            <a:r>
              <a:rPr lang="en-US" b="1" dirty="0"/>
              <a:t>cowpox</a:t>
            </a:r>
            <a:r>
              <a:rPr lang="en-US" dirty="0"/>
              <a:t> from pocks/blisters of a milkmaid with this disease. 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350595" y="3810770"/>
            <a:ext cx="3793405" cy="646331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Jenner repeated his initial on himself and a small group of people</a:t>
            </a:r>
            <a:endParaRPr lang="en-US" dirty="0"/>
          </a:p>
        </p:txBody>
      </p:sp>
      <p:sp>
        <p:nvSpPr>
          <p:cNvPr id="15" name="Rectangle 14"/>
          <p:cNvSpPr/>
          <p:nvPr/>
        </p:nvSpPr>
        <p:spPr>
          <a:xfrm>
            <a:off x="-1" y="3429000"/>
            <a:ext cx="4572000" cy="646331"/>
          </a:xfrm>
          <a:prstGeom prst="rect">
            <a:avLst/>
          </a:prstGeom>
          <a:solidFill>
            <a:srgbClr val="FFFFFF">
              <a:alpha val="79000"/>
            </a:srgbClr>
          </a:solidFill>
        </p:spPr>
        <p:txBody>
          <a:bodyPr>
            <a:spAutoFit/>
          </a:bodyPr>
          <a:lstStyle/>
          <a:p>
            <a:r>
              <a:rPr lang="en-US" dirty="0"/>
              <a:t>Jenner then attempted to infect the boy with smallpox, but found that he was </a:t>
            </a:r>
            <a:r>
              <a:rPr lang="en-US" b="1" dirty="0"/>
              <a:t>immune</a:t>
            </a:r>
            <a:r>
              <a:rPr lang="en-US" dirty="0"/>
              <a:t>.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296864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300" dirty="0">
                <a:latin typeface="Arial"/>
                <a:cs typeface="Arial"/>
              </a:rPr>
              <a:t>Nature of science: Consider ethical implications of research - Jenner tested his vaccine for smallpox on a child. (4.5)</a:t>
            </a:r>
          </a:p>
        </p:txBody>
      </p:sp>
    </p:spTree>
    <p:extLst>
      <p:ext uri="{BB962C8B-B14F-4D97-AF65-F5344CB8AC3E}">
        <p14:creationId xmlns:p14="http://schemas.microsoft.com/office/powerpoint/2010/main" val="2220077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03" y="2850055"/>
            <a:ext cx="7949532" cy="400794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426069" y="2066292"/>
            <a:ext cx="4717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rgbClr val="1F497D"/>
                </a:solidFill>
              </a:rPr>
              <a:t>A </a:t>
            </a:r>
            <a:r>
              <a:rPr lang="en-US" b="1" dirty="0">
                <a:solidFill>
                  <a:srgbClr val="1F497D"/>
                </a:solidFill>
              </a:rPr>
              <a:t>zoonosis</a:t>
            </a:r>
            <a:r>
              <a:rPr lang="en-US" dirty="0">
                <a:solidFill>
                  <a:srgbClr val="1F497D"/>
                </a:solidFill>
              </a:rPr>
              <a:t> is any disease or infection that is naturally transmissible from vertebrate animals to humans. </a:t>
            </a:r>
          </a:p>
        </p:txBody>
      </p:sp>
      <p:sp>
        <p:nvSpPr>
          <p:cNvPr id="6" name="Rectangle 5"/>
          <p:cNvSpPr/>
          <p:nvPr/>
        </p:nvSpPr>
        <p:spPr>
          <a:xfrm>
            <a:off x="4572000" y="6591519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http://www.wsava.org/sites/default/files/hfa%</a:t>
            </a:r>
            <a:r>
              <a:rPr lang="en-US" sz="1200" dirty="0" smtClean="0">
                <a:hlinkClick r:id="rId3"/>
              </a:rPr>
              <a:t>20zd.png</a:t>
            </a:r>
            <a:endParaRPr lang="en-US" sz="1200" dirty="0"/>
          </a:p>
        </p:txBody>
      </p:sp>
      <p:sp>
        <p:nvSpPr>
          <p:cNvPr id="7" name="Rectangle 6"/>
          <p:cNvSpPr/>
          <p:nvPr/>
        </p:nvSpPr>
        <p:spPr>
          <a:xfrm>
            <a:off x="0" y="1573901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>
                <a:solidFill>
                  <a:srgbClr val="1F497D"/>
                </a:solidFill>
              </a:rPr>
              <a:t>Some </a:t>
            </a:r>
            <a:r>
              <a:rPr lang="en-US" dirty="0">
                <a:solidFill>
                  <a:srgbClr val="1F497D"/>
                </a:solidFill>
              </a:rPr>
              <a:t>pathogens are species-</a:t>
            </a:r>
            <a:r>
              <a:rPr lang="en-US" dirty="0" smtClean="0">
                <a:solidFill>
                  <a:srgbClr val="1F497D"/>
                </a:solidFill>
              </a:rPr>
              <a:t>specific. </a:t>
            </a:r>
            <a:r>
              <a:rPr lang="en-US" b="1" dirty="0" smtClean="0">
                <a:solidFill>
                  <a:srgbClr val="1F497D"/>
                </a:solidFill>
              </a:rPr>
              <a:t>Polio</a:t>
            </a:r>
            <a:r>
              <a:rPr lang="en-US" dirty="0">
                <a:solidFill>
                  <a:srgbClr val="1F497D"/>
                </a:solidFill>
              </a:rPr>
              <a:t>, </a:t>
            </a:r>
            <a:r>
              <a:rPr lang="en-US" b="1" dirty="0" smtClean="0">
                <a:solidFill>
                  <a:srgbClr val="1F497D"/>
                </a:solidFill>
              </a:rPr>
              <a:t>Measles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>
                <a:solidFill>
                  <a:srgbClr val="1F497D"/>
                </a:solidFill>
              </a:rPr>
              <a:t>and </a:t>
            </a:r>
            <a:r>
              <a:rPr lang="en-US" b="1" dirty="0" smtClean="0">
                <a:solidFill>
                  <a:srgbClr val="1F497D"/>
                </a:solidFill>
              </a:rPr>
              <a:t>Syphilis</a:t>
            </a:r>
            <a:r>
              <a:rPr lang="en-US" dirty="0" smtClean="0">
                <a:solidFill>
                  <a:srgbClr val="1F497D"/>
                </a:solidFill>
              </a:rPr>
              <a:t> </a:t>
            </a:r>
            <a:r>
              <a:rPr lang="en-US" dirty="0">
                <a:solidFill>
                  <a:srgbClr val="1F497D"/>
                </a:solidFill>
              </a:rPr>
              <a:t>only affect humans.</a:t>
            </a:r>
          </a:p>
        </p:txBody>
      </p:sp>
      <p:sp>
        <p:nvSpPr>
          <p:cNvPr id="8" name="Rectangle 7"/>
          <p:cNvSpPr/>
          <p:nvPr/>
        </p:nvSpPr>
        <p:spPr>
          <a:xfrm>
            <a:off x="4426069" y="848413"/>
            <a:ext cx="471793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2"/>
                </a:solidFill>
              </a:rPr>
              <a:t>However many others such as </a:t>
            </a:r>
            <a:r>
              <a:rPr lang="en-US" b="1" dirty="0">
                <a:solidFill>
                  <a:schemeClr val="tx2"/>
                </a:solidFill>
              </a:rPr>
              <a:t>Flu</a:t>
            </a:r>
            <a:r>
              <a:rPr lang="en-US" dirty="0">
                <a:solidFill>
                  <a:schemeClr val="tx2"/>
                </a:solidFill>
              </a:rPr>
              <a:t>, </a:t>
            </a:r>
            <a:r>
              <a:rPr lang="en-US" b="1" dirty="0">
                <a:solidFill>
                  <a:schemeClr val="tx2"/>
                </a:solidFill>
              </a:rPr>
              <a:t>Ebola</a:t>
            </a:r>
            <a:r>
              <a:rPr lang="en-US" dirty="0">
                <a:solidFill>
                  <a:schemeClr val="tx2"/>
                </a:solidFill>
              </a:rPr>
              <a:t> and </a:t>
            </a:r>
            <a:r>
              <a:rPr lang="en-US" b="1" dirty="0">
                <a:solidFill>
                  <a:schemeClr val="tx2"/>
                </a:solidFill>
              </a:rPr>
              <a:t>Salmonella</a:t>
            </a:r>
            <a:r>
              <a:rPr lang="en-US" dirty="0">
                <a:solidFill>
                  <a:schemeClr val="tx2"/>
                </a:solidFill>
              </a:rPr>
              <a:t> can be transmitted between humans and other </a:t>
            </a:r>
            <a:r>
              <a:rPr lang="en-US" dirty="0" smtClean="0">
                <a:solidFill>
                  <a:schemeClr val="tx2"/>
                </a:solidFill>
              </a:rPr>
              <a:t>animals.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451303" y="2499444"/>
            <a:ext cx="3087176" cy="276999"/>
          </a:xfrm>
          <a:prstGeom prst="rect">
            <a:avLst/>
          </a:prstGeom>
          <a:solidFill>
            <a:srgbClr val="FFFFFF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https://youtu.be/</a:t>
            </a:r>
            <a:r>
              <a:rPr lang="en-US" sz="1200" dirty="0" smtClean="0">
                <a:hlinkClick r:id="rId4"/>
              </a:rPr>
              <a:t>up7ye3yvzyY</a:t>
            </a:r>
            <a:endParaRPr lang="en-US" sz="1200" dirty="0" smtClean="0"/>
          </a:p>
        </p:txBody>
      </p:sp>
      <p:sp>
        <p:nvSpPr>
          <p:cNvPr id="2" name="TextBox 1"/>
          <p:cNvSpPr txBox="1"/>
          <p:nvPr/>
        </p:nvSpPr>
        <p:spPr>
          <a:xfrm>
            <a:off x="177800" y="-74529"/>
            <a:ext cx="8864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11.1.U2 Pathogens can be species-specific although others can cross species barriers.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6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3"/>
            <a:ext cx="2897475" cy="630237"/>
          </a:xfrm>
          <a:solidFill>
            <a:schemeClr val="accent1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smtClean="0"/>
              <a:t>Understandings</a:t>
            </a:r>
            <a:endParaRPr lang="en-US" dirty="0"/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037967773"/>
              </p:ext>
            </p:extLst>
          </p:nvPr>
        </p:nvGraphicFramePr>
        <p:xfrm>
          <a:off x="321932" y="784225"/>
          <a:ext cx="8500119" cy="580389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00443"/>
                <a:gridCol w="4254500"/>
                <a:gridCol w="3345176"/>
              </a:tblGrid>
              <a:tr h="223434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 err="1">
                          <a:effectLst/>
                          <a:latin typeface="Arial"/>
                          <a:cs typeface="Arial"/>
                        </a:rPr>
                        <a:t>Statement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/>
                          <a:cs typeface="Arial"/>
                        </a:rPr>
                        <a:t>Guidance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11.1.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U1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Every organism has unique molecules on the surface of its cells.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11.1.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U2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Pathogens can be species-specific although others can cross species barriers.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11.1.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U3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B lymphocytes are activated by T lymphocytes in mammals.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Arial"/>
                          <a:ea typeface="ＭＳ 明朝"/>
                          <a:cs typeface="Arial"/>
                        </a:rPr>
                        <a:t>Limit the immune response to mammals.</a:t>
                      </a: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11.1.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U4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Activated B cells multiply to form clones of plasma cells and memory cells.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11.1.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U5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Plasma cells secrete antibodies.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11.1.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U6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Antibodies aid the destruction of pathogens.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3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11.1.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U7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White cells release histamine in response to allergens.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11.1.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U8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Histamines cause allergic symptoms.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11.1.U9 </a:t>
                      </a:r>
                    </a:p>
                    <a:p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Immunity depends upon the persistence of memory cells.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11.1.U10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Vaccines contain antigens that trigger immunity but do not </a:t>
                      </a:r>
                      <a:r>
                        <a:rPr lang="en-US" sz="1400" kern="1200" dirty="0" smtClean="0">
                          <a:solidFill>
                            <a:schemeClr val="tx1"/>
                          </a:solidFill>
                          <a:latin typeface="Arial"/>
                          <a:ea typeface="+mn-ea"/>
                          <a:cs typeface="Arial"/>
                        </a:rPr>
                        <a:t>cause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the disease.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11.1.U11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Fusion of a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tumour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cell with an antibody-producing plasma cell creates a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hybridoma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cell.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11.1.U12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Monoclonal antibodies are produced by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hybridoma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 cells.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947053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4625" y="1070054"/>
            <a:ext cx="70326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The production of monoclonal antibodies </a:t>
            </a:r>
            <a:r>
              <a:rPr lang="en-US" sz="2400" i="1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– a summary</a:t>
            </a:r>
            <a:endParaRPr lang="en-US" sz="2400" i="1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1000" y="1533783"/>
            <a:ext cx="4953000" cy="3462124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35890" y="1533783"/>
            <a:ext cx="4258310" cy="581697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A mouse is </a:t>
            </a:r>
            <a:r>
              <a:rPr lang="en-US" sz="2200" dirty="0">
                <a:solidFill>
                  <a:srgbClr val="FF0000"/>
                </a:solidFill>
              </a:rPr>
              <a:t>injected with an antigen and </a:t>
            </a:r>
            <a:r>
              <a:rPr lang="en-US" sz="2200" dirty="0" smtClean="0">
                <a:solidFill>
                  <a:srgbClr val="FF0000"/>
                </a:solidFill>
              </a:rPr>
              <a:t>produces </a:t>
            </a:r>
            <a:r>
              <a:rPr lang="en-US" sz="2200" dirty="0">
                <a:solidFill>
                  <a:srgbClr val="FF0000"/>
                </a:solidFill>
              </a:rPr>
              <a:t>specific plasma </a:t>
            </a:r>
            <a:r>
              <a:rPr lang="en-US" sz="2200" dirty="0" smtClean="0">
                <a:solidFill>
                  <a:srgbClr val="FF0000"/>
                </a:solidFill>
              </a:rPr>
              <a:t>cells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smtClean="0">
                <a:solidFill>
                  <a:srgbClr val="FF0000"/>
                </a:solidFill>
              </a:rPr>
              <a:t>These </a:t>
            </a:r>
            <a:r>
              <a:rPr lang="en-US" sz="2200" dirty="0">
                <a:solidFill>
                  <a:srgbClr val="FF0000"/>
                </a:solidFill>
              </a:rPr>
              <a:t>plasma </a:t>
            </a:r>
            <a:r>
              <a:rPr lang="en-US" sz="2200" dirty="0" smtClean="0">
                <a:solidFill>
                  <a:srgbClr val="FF0000"/>
                </a:solidFill>
              </a:rPr>
              <a:t>cells are </a:t>
            </a:r>
            <a:r>
              <a:rPr lang="en-US" sz="2200" dirty="0">
                <a:solidFill>
                  <a:srgbClr val="FF0000"/>
                </a:solidFill>
              </a:rPr>
              <a:t>fused </a:t>
            </a:r>
            <a:r>
              <a:rPr lang="en-US" sz="2200" dirty="0" smtClean="0">
                <a:solidFill>
                  <a:srgbClr val="FF0000"/>
                </a:solidFill>
              </a:rPr>
              <a:t>with </a:t>
            </a:r>
            <a:r>
              <a:rPr lang="en-US" sz="2200" dirty="0">
                <a:solidFill>
                  <a:srgbClr val="FF0000"/>
                </a:solidFill>
              </a:rPr>
              <a:t>tumor </a:t>
            </a:r>
            <a:r>
              <a:rPr lang="en-US" sz="2200" dirty="0" smtClean="0">
                <a:solidFill>
                  <a:srgbClr val="FF0000"/>
                </a:solidFill>
              </a:rPr>
              <a:t>cells (which are capable </a:t>
            </a:r>
            <a:r>
              <a:rPr lang="en-US" sz="2200" dirty="0">
                <a:solidFill>
                  <a:srgbClr val="FF0000"/>
                </a:solidFill>
              </a:rPr>
              <a:t>of endless </a:t>
            </a:r>
            <a:r>
              <a:rPr lang="en-US" sz="2200" dirty="0" smtClean="0">
                <a:solidFill>
                  <a:srgbClr val="FF0000"/>
                </a:solidFill>
              </a:rPr>
              <a:t>divisions) forming a </a:t>
            </a:r>
            <a:r>
              <a:rPr lang="en-US" sz="2200" dirty="0" err="1" smtClean="0">
                <a:solidFill>
                  <a:srgbClr val="FF0000"/>
                </a:solidFill>
              </a:rPr>
              <a:t>hybridoma</a:t>
            </a:r>
            <a:r>
              <a:rPr lang="en-US" sz="2200" dirty="0" smtClean="0">
                <a:solidFill>
                  <a:srgbClr val="FF0000"/>
                </a:solidFill>
              </a:rPr>
              <a:t> </a:t>
            </a:r>
            <a:r>
              <a:rPr lang="en-US" sz="2200" dirty="0" smtClean="0">
                <a:solidFill>
                  <a:srgbClr val="FF0000"/>
                </a:solidFill>
              </a:rPr>
              <a:t>cells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>
                <a:solidFill>
                  <a:srgbClr val="FF0000"/>
                </a:solidFill>
              </a:rPr>
              <a:t>S</a:t>
            </a:r>
            <a:r>
              <a:rPr lang="en-US" sz="2200" dirty="0" smtClean="0">
                <a:solidFill>
                  <a:srgbClr val="FF0000"/>
                </a:solidFill>
              </a:rPr>
              <a:t>elected </a:t>
            </a:r>
            <a:r>
              <a:rPr lang="en-US" sz="2200" dirty="0" err="1" smtClean="0">
                <a:solidFill>
                  <a:srgbClr val="FF0000"/>
                </a:solidFill>
              </a:rPr>
              <a:t>hybridomas</a:t>
            </a:r>
            <a:r>
              <a:rPr lang="en-US" sz="2200" dirty="0" smtClean="0">
                <a:solidFill>
                  <a:srgbClr val="FF0000"/>
                </a:solidFill>
              </a:rPr>
              <a:t> are </a:t>
            </a:r>
            <a:r>
              <a:rPr lang="en-US" sz="2200" dirty="0">
                <a:solidFill>
                  <a:srgbClr val="FF0000"/>
                </a:solidFill>
              </a:rPr>
              <a:t>allowed to divide to produce </a:t>
            </a:r>
            <a:r>
              <a:rPr lang="en-US" sz="2200" dirty="0" smtClean="0">
                <a:solidFill>
                  <a:srgbClr val="FF0000"/>
                </a:solidFill>
              </a:rPr>
              <a:t>clones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2200" dirty="0" err="1">
                <a:solidFill>
                  <a:srgbClr val="FF0000"/>
                </a:solidFill>
              </a:rPr>
              <a:t>Hybridomas</a:t>
            </a:r>
            <a:r>
              <a:rPr lang="en-US" sz="2200" dirty="0">
                <a:solidFill>
                  <a:srgbClr val="FF0000"/>
                </a:solidFill>
              </a:rPr>
              <a:t> are then used to </a:t>
            </a:r>
            <a:r>
              <a:rPr lang="en-US" sz="2200" dirty="0" smtClean="0">
                <a:solidFill>
                  <a:srgbClr val="FF0000"/>
                </a:solidFill>
              </a:rPr>
              <a:t>synthesize </a:t>
            </a:r>
            <a:r>
              <a:rPr lang="en-US" sz="2200" dirty="0">
                <a:solidFill>
                  <a:srgbClr val="FF0000"/>
                </a:solidFill>
              </a:rPr>
              <a:t>large quantities of a single (monoclonal) antibodies for use in diagnostic tests and treatment</a:t>
            </a: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rgbClr val="7F7F7F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 smtClean="0">
              <a:solidFill>
                <a:srgbClr val="FF0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400" dirty="0">
              <a:solidFill>
                <a:srgbClr val="FF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127250" y="6581001"/>
            <a:ext cx="701675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http://www.ib.bioninja.com.au/higher-level/topic-11-human-health-and/111-defence-against-</a:t>
            </a:r>
            <a:r>
              <a:rPr lang="en-US" sz="1200" dirty="0" smtClean="0">
                <a:hlinkClick r:id="rId3"/>
              </a:rPr>
              <a:t>infecti.html</a:t>
            </a:r>
            <a:endParaRPr lang="en-US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125730" y="-95092"/>
            <a:ext cx="8860790" cy="1477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11.1.U11 Fusion of a </a:t>
            </a:r>
            <a:r>
              <a:rPr lang="en-US" sz="2400" dirty="0" err="1">
                <a:solidFill>
                  <a:srgbClr val="FF0000"/>
                </a:solidFill>
                <a:latin typeface="Arial"/>
                <a:cs typeface="Arial"/>
              </a:rPr>
              <a:t>tumour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 cell with an antibody-producing plasma cell creates a </a:t>
            </a:r>
            <a:r>
              <a:rPr lang="en-US" sz="2400" dirty="0" err="1">
                <a:solidFill>
                  <a:srgbClr val="FF0000"/>
                </a:solidFill>
                <a:latin typeface="Arial"/>
                <a:cs typeface="Arial"/>
              </a:rPr>
              <a:t>hybridoma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 cell. AND 11.1.U12 Monoclonal antibodies are produced by </a:t>
            </a:r>
            <a:r>
              <a:rPr lang="en-US" sz="2400" dirty="0" err="1">
                <a:solidFill>
                  <a:srgbClr val="FF0000"/>
                </a:solidFill>
                <a:latin typeface="Arial"/>
                <a:cs typeface="Arial"/>
              </a:rPr>
              <a:t>hybridoma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 cells.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803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439738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>
                <a:latin typeface="Arial"/>
                <a:cs typeface="Arial"/>
              </a:rPr>
              <a:t>11.1.U11 Fusion of a </a:t>
            </a:r>
            <a:r>
              <a:rPr lang="en-US" sz="1400" dirty="0" err="1">
                <a:latin typeface="Arial"/>
                <a:cs typeface="Arial"/>
              </a:rPr>
              <a:t>tumour</a:t>
            </a:r>
            <a:r>
              <a:rPr lang="en-US" sz="1400" dirty="0">
                <a:latin typeface="Arial"/>
                <a:cs typeface="Arial"/>
              </a:rPr>
              <a:t> cell with an antibody-producing plasma cell creates a </a:t>
            </a:r>
            <a:r>
              <a:rPr lang="en-US" sz="1400" dirty="0" err="1">
                <a:latin typeface="Arial"/>
                <a:cs typeface="Arial"/>
              </a:rPr>
              <a:t>hybridoma</a:t>
            </a:r>
            <a:r>
              <a:rPr lang="en-US" sz="1400" dirty="0">
                <a:latin typeface="Arial"/>
                <a:cs typeface="Arial"/>
              </a:rPr>
              <a:t> cell</a:t>
            </a:r>
            <a:r>
              <a:rPr lang="en-US" sz="1400" dirty="0" smtClean="0">
                <a:latin typeface="Arial"/>
                <a:cs typeface="Arial"/>
              </a:rPr>
              <a:t>. AND </a:t>
            </a:r>
            <a:r>
              <a:rPr lang="en-US" sz="1400" dirty="0">
                <a:latin typeface="Arial"/>
                <a:cs typeface="Arial"/>
              </a:rPr>
              <a:t>11.1.U12 Monoclonal antibodies are produced by </a:t>
            </a:r>
            <a:r>
              <a:rPr lang="en-US" sz="1400" dirty="0" err="1">
                <a:latin typeface="Arial"/>
                <a:cs typeface="Arial"/>
              </a:rPr>
              <a:t>hybridoma</a:t>
            </a:r>
            <a:r>
              <a:rPr lang="en-US" sz="1400" dirty="0">
                <a:latin typeface="Arial"/>
                <a:cs typeface="Arial"/>
              </a:rPr>
              <a:t> cells</a:t>
            </a:r>
            <a:r>
              <a:rPr lang="en-US" sz="1400" dirty="0" smtClean="0">
                <a:latin typeface="Arial"/>
                <a:cs typeface="Arial"/>
              </a:rPr>
              <a:t>.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15" y="444500"/>
            <a:ext cx="8864009" cy="641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>
            <a:hlinkClick r:id="rId3"/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56447"/>
            <a:ext cx="1384737" cy="33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803619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34950" y="795940"/>
            <a:ext cx="558833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Pregnancy tests use monoclonal antibodies</a:t>
            </a:r>
            <a:endParaRPr lang="en-US" sz="2400" dirty="0"/>
          </a:p>
        </p:txBody>
      </p:sp>
      <p:pic>
        <p:nvPicPr>
          <p:cNvPr id="4" name="Picture 3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86375" y="4067608"/>
            <a:ext cx="3714750" cy="250464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pic>
      <p:sp>
        <p:nvSpPr>
          <p:cNvPr id="5" name="Rectangle 4"/>
          <p:cNvSpPr/>
          <p:nvPr/>
        </p:nvSpPr>
        <p:spPr>
          <a:xfrm>
            <a:off x="5286375" y="6295251"/>
            <a:ext cx="3714750" cy="27699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4"/>
              </a:rPr>
              <a:t>https://youtu.be/</a:t>
            </a:r>
            <a:r>
              <a:rPr lang="en-US" sz="1200" dirty="0" smtClean="0">
                <a:hlinkClick r:id="rId4"/>
              </a:rPr>
              <a:t>QuN0Z65sp5c</a:t>
            </a:r>
            <a:endParaRPr lang="en-US" sz="1200" dirty="0"/>
          </a:p>
        </p:txBody>
      </p:sp>
      <p:pic>
        <p:nvPicPr>
          <p:cNvPr id="6" name="Picture 5" descr="Screen Shot 2016-02-05 at 13.46.11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15772" y="1026773"/>
            <a:ext cx="3685353" cy="224347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pic>
        <p:nvPicPr>
          <p:cNvPr id="7" name="Picture 6" descr="Screen Shot 2016-02-05 at 13.46.23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950" y="1462385"/>
            <a:ext cx="4960682" cy="390207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</p:pic>
      <p:sp>
        <p:nvSpPr>
          <p:cNvPr id="8" name="Rectangle 7"/>
          <p:cNvSpPr/>
          <p:nvPr/>
        </p:nvSpPr>
        <p:spPr>
          <a:xfrm>
            <a:off x="234950" y="5364460"/>
            <a:ext cx="4960682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7"/>
              </a:rPr>
              <a:t>http://www.sumanasinc.com/webcontent/animations/content/pregtest.html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5315771" y="3290501"/>
            <a:ext cx="3685353" cy="46166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r>
              <a:rPr lang="en-US" sz="1200" dirty="0">
                <a:hlinkClick r:id="rId8"/>
              </a:rPr>
              <a:t>http://ed.ted.com/lessons/how-do-pregnancy-tests-work-tien-nguyen</a:t>
            </a:r>
            <a:endParaRPr lang="en-US" sz="1200" dirty="0"/>
          </a:p>
        </p:txBody>
      </p:sp>
      <p:sp>
        <p:nvSpPr>
          <p:cNvPr id="11" name="TextBox 10"/>
          <p:cNvSpPr txBox="1"/>
          <p:nvPr/>
        </p:nvSpPr>
        <p:spPr>
          <a:xfrm>
            <a:off x="142876" y="0"/>
            <a:ext cx="900112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11.1.A2 Monoclonal antibodies to HCG are used in pregnancy test kits.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6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23583" cy="6400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Rectangle 2"/>
          <p:cNvSpPr/>
          <p:nvPr/>
        </p:nvSpPr>
        <p:spPr>
          <a:xfrm>
            <a:off x="63501" y="5492750"/>
            <a:ext cx="8318499" cy="650875"/>
          </a:xfrm>
          <a:prstGeom prst="rect">
            <a:avLst/>
          </a:prstGeom>
          <a:solidFill>
            <a:schemeClr val="tx1"/>
          </a:solidFill>
          <a:ln>
            <a:solidFill>
              <a:srgbClr val="00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490014" y="5280710"/>
            <a:ext cx="4010236" cy="646331"/>
          </a:xfrm>
          <a:prstGeom prst="rect">
            <a:avLst/>
          </a:prstGeom>
          <a:solidFill>
            <a:srgbClr val="FFFFFF"/>
          </a:solidFill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http://www.hhmi.org/biointeractive/immunology-virtual-</a:t>
            </a:r>
            <a:r>
              <a:rPr lang="en-US" dirty="0" smtClean="0">
                <a:hlinkClick r:id="rId3"/>
              </a:rPr>
              <a:t>lab</a:t>
            </a:r>
            <a:endParaRPr lang="en-US" dirty="0"/>
          </a:p>
        </p:txBody>
      </p:sp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56447"/>
            <a:ext cx="1384737" cy="3317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1096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53895" y="1391446"/>
            <a:ext cx="6685172" cy="4875924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154626" y="6581001"/>
            <a:ext cx="798937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>
                <a:hlinkClick r:id="rId3"/>
              </a:rPr>
              <a:t>http://www.who.int/immunization/monitoring_surveillance/burden/vpd/surveillance_type/active/measles_monthlydata/en</a:t>
            </a:r>
            <a:r>
              <a:rPr lang="en-US" sz="1200" dirty="0" smtClean="0">
                <a:hlinkClick r:id="rId3"/>
              </a:rPr>
              <a:t>/</a:t>
            </a:r>
            <a:endParaRPr lang="en-US" sz="1200" dirty="0"/>
          </a:p>
        </p:txBody>
      </p:sp>
      <p:sp>
        <p:nvSpPr>
          <p:cNvPr id="4" name="Rectangle 3"/>
          <p:cNvSpPr/>
          <p:nvPr/>
        </p:nvSpPr>
        <p:spPr>
          <a:xfrm>
            <a:off x="1" y="1265658"/>
            <a:ext cx="3669146" cy="3046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smtClean="0"/>
              <a:t>Surveillance </a:t>
            </a:r>
            <a:r>
              <a:rPr lang="en-US" sz="1600" dirty="0"/>
              <a:t>is critical to </a:t>
            </a:r>
            <a:r>
              <a:rPr lang="en-US" sz="1600" dirty="0" smtClean="0"/>
              <a:t>the control of </a:t>
            </a:r>
            <a:r>
              <a:rPr lang="en-US" sz="1600" b="1" dirty="0" smtClean="0">
                <a:solidFill>
                  <a:srgbClr val="800000"/>
                </a:solidFill>
              </a:rPr>
              <a:t>Measles</a:t>
            </a:r>
            <a:r>
              <a:rPr lang="en-US" sz="1600" dirty="0" smtClean="0"/>
              <a:t>. </a:t>
            </a:r>
            <a:r>
              <a:rPr lang="en-US" sz="1600" dirty="0"/>
              <a:t>Identifying and confirming suspected measles cases </a:t>
            </a:r>
            <a:r>
              <a:rPr lang="en-US" sz="1600" dirty="0" smtClean="0"/>
              <a:t>allows</a:t>
            </a:r>
            <a:r>
              <a:rPr lang="en-US" sz="1600" dirty="0"/>
              <a:t>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early </a:t>
            </a:r>
            <a:r>
              <a:rPr lang="en-US" sz="1600" dirty="0"/>
              <a:t>detection of </a:t>
            </a:r>
            <a:r>
              <a:rPr lang="en-US" sz="1600" dirty="0" smtClean="0"/>
              <a:t>outbreaks</a:t>
            </a:r>
            <a:endParaRPr lang="en-US" sz="1600" dirty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analysis </a:t>
            </a:r>
            <a:r>
              <a:rPr lang="en-US" sz="1600" dirty="0"/>
              <a:t>of </a:t>
            </a:r>
            <a:r>
              <a:rPr lang="en-US" sz="1600" dirty="0" smtClean="0"/>
              <a:t>transmission helps to create more effective </a:t>
            </a:r>
            <a:r>
              <a:rPr lang="en-US" sz="1600" dirty="0"/>
              <a:t>vaccination </a:t>
            </a:r>
            <a:r>
              <a:rPr lang="en-US" sz="1600" dirty="0" smtClean="0"/>
              <a:t>measures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Estimation true </a:t>
            </a:r>
            <a:r>
              <a:rPr lang="en-US" sz="1600" dirty="0"/>
              <a:t>measles incidence </a:t>
            </a:r>
            <a:r>
              <a:rPr lang="en-US" sz="1600" dirty="0" smtClean="0"/>
              <a:t>on reported data – reported </a:t>
            </a:r>
            <a:r>
              <a:rPr lang="en-US" sz="1600" dirty="0"/>
              <a:t>incidence </a:t>
            </a:r>
            <a:r>
              <a:rPr lang="en-US" sz="1600" dirty="0" smtClean="0"/>
              <a:t>reflects a small proportion of the true number of incidences as many affected do not seek health care</a:t>
            </a:r>
            <a:endParaRPr lang="en-US" sz="1600" dirty="0"/>
          </a:p>
        </p:txBody>
      </p:sp>
      <p:sp>
        <p:nvSpPr>
          <p:cNvPr id="5" name="Rectangle 4"/>
          <p:cNvSpPr/>
          <p:nvPr/>
        </p:nvSpPr>
        <p:spPr>
          <a:xfrm>
            <a:off x="-32075" y="802292"/>
            <a:ext cx="8813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Epidemiology</a:t>
            </a:r>
            <a:r>
              <a:rPr lang="en-US" sz="2000" dirty="0"/>
              <a:t> </a:t>
            </a:r>
            <a:r>
              <a:rPr lang="en-US" dirty="0"/>
              <a:t>is the study of the incidence, distribution, and possible control of diseases</a:t>
            </a:r>
          </a:p>
        </p:txBody>
      </p:sp>
      <p:sp>
        <p:nvSpPr>
          <p:cNvPr id="6" name="Rectangle 5"/>
          <p:cNvSpPr/>
          <p:nvPr/>
        </p:nvSpPr>
        <p:spPr>
          <a:xfrm>
            <a:off x="-1" y="4312646"/>
            <a:ext cx="4374751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Most Member States submit monthly reports on suspected and confirmed measles cases identified through their national disease surveillance systems </a:t>
            </a:r>
            <a:r>
              <a:rPr lang="en-US" sz="1600" dirty="0" smtClean="0"/>
              <a:t>to the </a:t>
            </a:r>
            <a:r>
              <a:rPr lang="en-US" sz="1600" dirty="0"/>
              <a:t>WHO.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65100" y="34626"/>
            <a:ext cx="87376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11.1.S1 Analysis of epidemiological data related to vaccination </a:t>
            </a:r>
            <a:r>
              <a:rPr lang="en-US" sz="2400" dirty="0" smtClean="0">
                <a:solidFill>
                  <a:srgbClr val="FF0000"/>
                </a:solidFill>
                <a:latin typeface="Arial"/>
                <a:cs typeface="Arial"/>
              </a:rPr>
              <a:t>programs</a:t>
            </a:r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6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big_measlesmonthlyregionaldistribution_PDF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4111" y="-1043986"/>
            <a:ext cx="7263183" cy="9399412"/>
          </a:xfrm>
          <a:prstGeom prst="rect">
            <a:avLst/>
          </a:prstGeom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296864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Arial"/>
                <a:cs typeface="Arial"/>
              </a:rPr>
              <a:t>11.1.</a:t>
            </a:r>
            <a:r>
              <a:rPr lang="en-US" sz="1400" dirty="0">
                <a:latin typeface="Arial"/>
                <a:cs typeface="Arial"/>
              </a:rPr>
              <a:t>S1 Analysis of epidemiological data related to vaccination </a:t>
            </a:r>
            <a:r>
              <a:rPr lang="en-US" sz="1400" dirty="0" err="1">
                <a:latin typeface="Arial"/>
                <a:cs typeface="Arial"/>
              </a:rPr>
              <a:t>programmes</a:t>
            </a:r>
            <a:r>
              <a:rPr lang="en-US" sz="1400" dirty="0">
                <a:latin typeface="Arial"/>
                <a:cs typeface="Arial"/>
              </a:rPr>
              <a:t>.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301626"/>
            <a:ext cx="8813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Epidemiology</a:t>
            </a:r>
            <a:r>
              <a:rPr lang="en-US" sz="2000" dirty="0"/>
              <a:t> </a:t>
            </a:r>
            <a:r>
              <a:rPr lang="en-US" dirty="0"/>
              <a:t>is the study of the incidence, distribution, and possible control of diseases</a:t>
            </a:r>
          </a:p>
        </p:txBody>
      </p:sp>
      <p:graphicFrame>
        <p:nvGraphicFramePr>
          <p:cNvPr id="11" name="Table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78498858"/>
              </p:ext>
            </p:extLst>
          </p:nvPr>
        </p:nvGraphicFramePr>
        <p:xfrm>
          <a:off x="1647870" y="1387728"/>
          <a:ext cx="6096000" cy="6096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218939"/>
                <a:gridCol w="1618682"/>
                <a:gridCol w="224126"/>
                <a:gridCol w="2002253"/>
                <a:gridCol w="208280"/>
                <a:gridCol w="1823720"/>
              </a:tblGrid>
              <a:tr h="185333"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chemeClr val="tx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Africa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FFE5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Eastern Mediterranean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000" dirty="0" smtClean="0"/>
                        <a:t>South-East Asia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dirty="0" smtClean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dirty="0" smtClean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00" dirty="0"/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200" dirty="0" smtClean="0"/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  <a:tr h="122699">
                <a:tc>
                  <a:txBody>
                    <a:bodyPr/>
                    <a:lstStyle/>
                    <a:p>
                      <a:endParaRPr lang="en-US" sz="600" dirty="0"/>
                    </a:p>
                  </a:txBody>
                  <a:tcPr>
                    <a:solidFill>
                      <a:srgbClr val="00FF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Americas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Europe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000" dirty="0"/>
                    </a:p>
                  </a:txBody>
                  <a:tcPr>
                    <a:solidFill>
                      <a:srgbClr val="80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dirty="0" smtClean="0"/>
                        <a:t>Western Pacific</a:t>
                      </a:r>
                    </a:p>
                  </a:txBody>
                  <a:tcPr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680612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296864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Arial"/>
                <a:cs typeface="Arial"/>
              </a:rPr>
              <a:t>11.1.</a:t>
            </a:r>
            <a:r>
              <a:rPr lang="en-US" sz="1400" dirty="0">
                <a:latin typeface="Arial"/>
                <a:cs typeface="Arial"/>
              </a:rPr>
              <a:t>S1 Analysis of epidemiological data related to vaccination </a:t>
            </a:r>
            <a:r>
              <a:rPr lang="en-US" sz="1400" dirty="0" err="1">
                <a:latin typeface="Arial"/>
                <a:cs typeface="Arial"/>
              </a:rPr>
              <a:t>programmes</a:t>
            </a:r>
            <a:r>
              <a:rPr lang="en-US" sz="1400" dirty="0">
                <a:latin typeface="Arial"/>
                <a:cs typeface="Arial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000" y="887299"/>
            <a:ext cx="8813649" cy="5755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smtClean="0"/>
              <a:t>Using the Measles case distribution by month. </a:t>
            </a:r>
            <a:r>
              <a:rPr lang="en-US" sz="1600" dirty="0" err="1" smtClean="0"/>
              <a:t>Analyse</a:t>
            </a:r>
            <a:r>
              <a:rPr lang="en-US" sz="1600" dirty="0" smtClean="0"/>
              <a:t> the date to answer the following questions: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Outline the annual pattern in the data seen across all regions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008000"/>
                </a:solidFill>
              </a:rPr>
              <a:t> </a:t>
            </a:r>
            <a:br>
              <a:rPr lang="en-US" sz="1600" dirty="0" smtClean="0">
                <a:solidFill>
                  <a:srgbClr val="008000"/>
                </a:solidFill>
              </a:rPr>
            </a:br>
            <a:endParaRPr lang="en-US" sz="1600" dirty="0">
              <a:solidFill>
                <a:srgbClr val="008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Identify the regions impacted mostly greatly by outbreaks.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008000"/>
                </a:solidFill>
              </a:rPr>
              <a:t> </a:t>
            </a:r>
            <a:br>
              <a:rPr lang="en-US" sz="1600" dirty="0" smtClean="0">
                <a:solidFill>
                  <a:srgbClr val="008000"/>
                </a:solidFill>
              </a:rPr>
            </a:br>
            <a:endParaRPr lang="en-US" sz="1600" dirty="0">
              <a:solidFill>
                <a:srgbClr val="008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Since 2010 identify the regions in which the incidence of measles is: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decreasing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008000"/>
                </a:solidFill>
              </a:rPr>
              <a:t>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Increasing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008000"/>
                </a:solidFill>
              </a:rPr>
              <a:t> </a:t>
            </a:r>
            <a:endParaRPr lang="en-US" sz="1600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remaining constant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008000"/>
                </a:solidFill>
              </a:rPr>
              <a:t> </a:t>
            </a:r>
          </a:p>
          <a:p>
            <a:pPr lvl="1"/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Despite having an established vaccination </a:t>
            </a:r>
            <a:r>
              <a:rPr lang="en-US" sz="1600" dirty="0" err="1" smtClean="0"/>
              <a:t>programme</a:t>
            </a:r>
            <a:r>
              <a:rPr lang="en-US" sz="1600" dirty="0" smtClean="0"/>
              <a:t> in most countries Europe has seen a peak in Measles incidence between 2010 and 2013. Suggest a reason for this (hint: try an internet search on measles vaccination in </a:t>
            </a:r>
            <a:r>
              <a:rPr lang="en-US" sz="1600" dirty="0"/>
              <a:t>E</a:t>
            </a:r>
            <a:r>
              <a:rPr lang="en-US" sz="1600" dirty="0" smtClean="0"/>
              <a:t>urope, in particular the UK).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008000"/>
                </a:solidFill>
              </a:rPr>
              <a:t> </a:t>
            </a:r>
            <a:br>
              <a:rPr lang="en-US" sz="1600" dirty="0" smtClean="0">
                <a:solidFill>
                  <a:srgbClr val="008000"/>
                </a:solidFill>
              </a:rPr>
            </a:br>
            <a:endParaRPr lang="en-US" sz="1600" dirty="0" smtClean="0">
              <a:solidFill>
                <a:srgbClr val="008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 smtClean="0">
              <a:solidFill>
                <a:srgbClr val="008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-1" y="301626"/>
            <a:ext cx="8813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Epidemiology</a:t>
            </a:r>
            <a:r>
              <a:rPr lang="en-US" sz="2000" dirty="0"/>
              <a:t> </a:t>
            </a:r>
            <a:r>
              <a:rPr lang="en-US" dirty="0"/>
              <a:t>is the study of the incidence, distribution, and possible control of diseases</a:t>
            </a:r>
          </a:p>
        </p:txBody>
      </p:sp>
    </p:spTree>
    <p:extLst>
      <p:ext uri="{BB962C8B-B14F-4D97-AF65-F5344CB8AC3E}">
        <p14:creationId xmlns:p14="http://schemas.microsoft.com/office/powerpoint/2010/main" val="3825845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0" y="4762"/>
            <a:ext cx="9144000" cy="296864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dirty="0" smtClean="0">
                <a:latin typeface="Arial"/>
                <a:cs typeface="Arial"/>
              </a:rPr>
              <a:t>11.1.</a:t>
            </a:r>
            <a:r>
              <a:rPr lang="en-US" sz="1400" dirty="0">
                <a:latin typeface="Arial"/>
                <a:cs typeface="Arial"/>
              </a:rPr>
              <a:t>S1 Analysis of epidemiological data related to vaccination </a:t>
            </a:r>
            <a:r>
              <a:rPr lang="en-US" sz="1400" dirty="0" err="1">
                <a:latin typeface="Arial"/>
                <a:cs typeface="Arial"/>
              </a:rPr>
              <a:t>programmes</a:t>
            </a:r>
            <a:r>
              <a:rPr lang="en-US" sz="1400" dirty="0">
                <a:latin typeface="Arial"/>
                <a:cs typeface="Arial"/>
              </a:rPr>
              <a:t>.</a:t>
            </a:r>
          </a:p>
        </p:txBody>
      </p:sp>
      <p:sp>
        <p:nvSpPr>
          <p:cNvPr id="4" name="Rectangle 3"/>
          <p:cNvSpPr/>
          <p:nvPr/>
        </p:nvSpPr>
        <p:spPr>
          <a:xfrm>
            <a:off x="127000" y="887299"/>
            <a:ext cx="8813649" cy="57554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600" dirty="0" smtClean="0"/>
              <a:t>Using the Measles case distribution by month. </a:t>
            </a:r>
            <a:r>
              <a:rPr lang="en-US" sz="1600" dirty="0" err="1" smtClean="0"/>
              <a:t>Analyse</a:t>
            </a:r>
            <a:r>
              <a:rPr lang="en-US" sz="1600" dirty="0" smtClean="0"/>
              <a:t> the date to answer the following questions:</a:t>
            </a:r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Outline the annual pattern in the data seen across all regions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008000"/>
                </a:solidFill>
              </a:rPr>
              <a:t>Outbreaks start annually in </a:t>
            </a:r>
            <a:r>
              <a:rPr lang="en-US" sz="1600" dirty="0">
                <a:solidFill>
                  <a:srgbClr val="008000"/>
                </a:solidFill>
              </a:rPr>
              <a:t>J</a:t>
            </a:r>
            <a:r>
              <a:rPr lang="en-US" sz="1600" dirty="0" smtClean="0">
                <a:solidFill>
                  <a:srgbClr val="008000"/>
                </a:solidFill>
              </a:rPr>
              <a:t>anuary peaking in April/May then quickly declining in the summer months</a:t>
            </a:r>
            <a:endParaRPr lang="en-US" sz="1600" dirty="0">
              <a:solidFill>
                <a:srgbClr val="008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Identify the regions impacted mostly greatly by outbreaks.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008000"/>
                </a:solidFill>
              </a:rPr>
              <a:t>SE Asia, Western Pacific and Africa show similar levels on incidence to other regions outside of outbreaks, but dominate the case count during outbreaks.</a:t>
            </a:r>
            <a:endParaRPr lang="en-US" sz="1600" dirty="0">
              <a:solidFill>
                <a:srgbClr val="008000"/>
              </a:solidFill>
            </a:endParaRPr>
          </a:p>
          <a:p>
            <a:pPr marL="342900" indent="-342900">
              <a:buFont typeface="+mj-lt"/>
              <a:buAutoNum type="arabicPeriod"/>
            </a:pPr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Since 2010 identify the regions in which the incidence of measles is: 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decreasing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008000"/>
                </a:solidFill>
              </a:rPr>
              <a:t>Western Europe</a:t>
            </a:r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Increasing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008000"/>
                </a:solidFill>
              </a:rPr>
              <a:t>SE </a:t>
            </a:r>
            <a:r>
              <a:rPr lang="en-US" sz="1600" dirty="0">
                <a:solidFill>
                  <a:srgbClr val="008000"/>
                </a:solidFill>
              </a:rPr>
              <a:t>Asia, Western Pacific </a:t>
            </a:r>
            <a:endParaRPr lang="en-US" sz="1600" dirty="0" smtClean="0"/>
          </a:p>
          <a:p>
            <a:pPr marL="800100" lvl="1" indent="-342900">
              <a:buFont typeface="+mj-lt"/>
              <a:buAutoNum type="alphaLcPeriod"/>
            </a:pPr>
            <a:r>
              <a:rPr lang="en-US" sz="1600" dirty="0" smtClean="0"/>
              <a:t>remaining constant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008000"/>
                </a:solidFill>
              </a:rPr>
              <a:t>Other regions show too greater variation to reliably judge an overall trend</a:t>
            </a:r>
          </a:p>
          <a:p>
            <a:pPr lvl="1"/>
            <a:endParaRPr lang="en-US" sz="1600" dirty="0" smtClean="0"/>
          </a:p>
          <a:p>
            <a:pPr marL="342900" indent="-342900">
              <a:buFont typeface="+mj-lt"/>
              <a:buAutoNum type="arabicPeriod"/>
            </a:pPr>
            <a:r>
              <a:rPr lang="en-US" sz="1600" dirty="0" smtClean="0"/>
              <a:t>Despite having an established vaccination </a:t>
            </a:r>
            <a:r>
              <a:rPr lang="en-US" sz="1600" dirty="0" err="1" smtClean="0"/>
              <a:t>programme</a:t>
            </a:r>
            <a:r>
              <a:rPr lang="en-US" sz="1600" dirty="0" smtClean="0"/>
              <a:t> in most countries Europe has seen a peak in Measles incidence between 2010 and 2013. Suggest a reason for this (hint: try an internet search on measles vaccination in </a:t>
            </a:r>
            <a:r>
              <a:rPr lang="en-US" sz="1600" dirty="0"/>
              <a:t>E</a:t>
            </a:r>
            <a:r>
              <a:rPr lang="en-US" sz="1600" dirty="0" smtClean="0"/>
              <a:t>urope, in particular the UK).</a:t>
            </a:r>
            <a:br>
              <a:rPr lang="en-US" sz="1600" dirty="0" smtClean="0"/>
            </a:br>
            <a:r>
              <a:rPr lang="en-US" sz="1600" dirty="0" smtClean="0">
                <a:solidFill>
                  <a:srgbClr val="008000"/>
                </a:solidFill>
              </a:rPr>
              <a:t>The autism scare about the MMR vaccine wrongly lead people to choose not to have their children vaccinated – the evidence to support the scare was found to be false. This lead to outbreaks of Measles over a period of years when previously the disease had been well controlled.</a:t>
            </a:r>
          </a:p>
        </p:txBody>
      </p:sp>
      <p:sp>
        <p:nvSpPr>
          <p:cNvPr id="5" name="Rectangle 4"/>
          <p:cNvSpPr/>
          <p:nvPr/>
        </p:nvSpPr>
        <p:spPr>
          <a:xfrm>
            <a:off x="-1" y="301626"/>
            <a:ext cx="881365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800000"/>
                </a:solidFill>
              </a:rPr>
              <a:t>Epidemiology</a:t>
            </a:r>
            <a:r>
              <a:rPr lang="en-US" sz="2000" dirty="0"/>
              <a:t> </a:t>
            </a:r>
            <a:r>
              <a:rPr lang="en-US" dirty="0"/>
              <a:t>is the study of the incidence, distribution, and possible control of diseases</a:t>
            </a:r>
          </a:p>
        </p:txBody>
      </p:sp>
    </p:spTree>
    <p:extLst>
      <p:ext uri="{BB962C8B-B14F-4D97-AF65-F5344CB8AC3E}">
        <p14:creationId xmlns:p14="http://schemas.microsoft.com/office/powerpoint/2010/main" val="40777705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4"/>
            <a:ext cx="6521397" cy="746554"/>
          </a:xfrm>
        </p:spPr>
        <p:txBody>
          <a:bodyPr/>
          <a:lstStyle/>
          <a:p>
            <a:r>
              <a:rPr lang="en-US" dirty="0" smtClean="0"/>
              <a:t>Bibliography / Acknowledgments</a:t>
            </a:r>
            <a:endParaRPr lang="en-US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2820" y="1000912"/>
            <a:ext cx="5328420" cy="966430"/>
          </a:xfrm>
          <a:prstGeom prst="rect">
            <a:avLst/>
          </a:prstGeom>
        </p:spPr>
      </p:pic>
      <p:pic>
        <p:nvPicPr>
          <p:cNvPr id="6" name="Picture 5">
            <a:hlinkClick r:id="rId4"/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01966" y="1707520"/>
            <a:ext cx="2695172" cy="2515494"/>
          </a:xfrm>
          <a:prstGeom prst="rect">
            <a:avLst/>
          </a:prstGeom>
        </p:spPr>
      </p:pic>
      <p:pic>
        <p:nvPicPr>
          <p:cNvPr id="7" name="Picture 6" descr="Screen Shot 2014-04-27 at 14.39.15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06287" y="2178578"/>
            <a:ext cx="3176219" cy="4200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14651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" y="4763"/>
            <a:ext cx="3957828" cy="630237"/>
          </a:xfrm>
          <a:solidFill>
            <a:schemeClr val="accent1">
              <a:lumMod val="40000"/>
              <a:lumOff val="60000"/>
              <a:alpha val="78000"/>
            </a:schemeClr>
          </a:solidFill>
        </p:spPr>
        <p:txBody>
          <a:bodyPr vert="horz" lIns="91440" tIns="45720" rIns="91440" bIns="45720" rtlCol="0" anchor="ctr">
            <a:normAutofit fontScale="90000"/>
          </a:bodyPr>
          <a:lstStyle/>
          <a:p>
            <a:r>
              <a:rPr lang="en-US" dirty="0" smtClean="0"/>
              <a:t>Applications </a:t>
            </a:r>
            <a:r>
              <a:rPr lang="en-US" dirty="0"/>
              <a:t>and Skills</a:t>
            </a: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93052510"/>
              </p:ext>
            </p:extLst>
          </p:nvPr>
        </p:nvGraphicFramePr>
        <p:xfrm>
          <a:off x="321932" y="784225"/>
          <a:ext cx="8500119" cy="2512059"/>
        </p:xfrm>
        <a:graphic>
          <a:graphicData uri="http://schemas.openxmlformats.org/drawingml/2006/table">
            <a:tbl>
              <a:tblPr firstRow="1" bandRow="1">
                <a:tableStyleId>{F2DE63D5-997A-4646-A377-4702673A728D}</a:tableStyleId>
              </a:tblPr>
              <a:tblGrid>
                <a:gridCol w="916318"/>
                <a:gridCol w="4238625"/>
                <a:gridCol w="3345176"/>
              </a:tblGrid>
              <a:tr h="223434">
                <a:tc>
                  <a:txBody>
                    <a:bodyPr/>
                    <a:lstStyle/>
                    <a:p>
                      <a:pPr algn="l" fontAlgn="ctr"/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r-FR" sz="1400" u="none" strike="noStrike" dirty="0" err="1">
                          <a:effectLst/>
                          <a:latin typeface="Arial"/>
                          <a:cs typeface="Arial"/>
                        </a:rPr>
                        <a:t>Statement</a:t>
                      </a:r>
                      <a:endParaRPr lang="fr-FR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400" u="none" strike="noStrike" dirty="0">
                          <a:effectLst/>
                          <a:latin typeface="Arial"/>
                          <a:cs typeface="Arial"/>
                        </a:rPr>
                        <a:t>Guidance</a:t>
                      </a: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rial"/>
                        <a:cs typeface="Arial"/>
                      </a:endParaRPr>
                    </a:p>
                  </a:txBody>
                  <a:tcPr marL="12700" marR="12700" marT="12700" marB="0"/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11.1.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A1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Smallpox was the first infectious disease of humans to have been eradicated by vaccination.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11.1.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A2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Monoclonal antibodies to HCG are used in pregnancy test kits.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11.1.</a:t>
                      </a:r>
                      <a:r>
                        <a:rPr lang="en-US" sz="1400" dirty="0">
                          <a:latin typeface="Arial"/>
                          <a:cs typeface="Arial"/>
                        </a:rPr>
                        <a:t>A3 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Antigens on the surface of red blood cells stimulate antibody production in a person with a different blood group.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  <a:tr h="228024">
                <a:tc>
                  <a:txBody>
                    <a:bodyPr/>
                    <a:lstStyle/>
                    <a:p>
                      <a:r>
                        <a:rPr lang="en-US" sz="1400" dirty="0" smtClean="0">
                          <a:latin typeface="Arial"/>
                          <a:cs typeface="Arial"/>
                        </a:rPr>
                        <a:t>11.1.S1</a:t>
                      </a:r>
                      <a:endParaRPr lang="en-US" sz="1400" dirty="0">
                        <a:latin typeface="Arial"/>
                        <a:cs typeface="Arial"/>
                      </a:endParaRP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Arial"/>
                          <a:cs typeface="Arial"/>
                        </a:rPr>
                        <a:t>Analysis of epidemiological data related to vaccination </a:t>
                      </a:r>
                      <a:r>
                        <a:rPr lang="en-US" sz="1400" dirty="0" err="1" smtClean="0">
                          <a:latin typeface="Arial"/>
                          <a:cs typeface="Arial"/>
                        </a:rPr>
                        <a:t>programmes</a:t>
                      </a:r>
                      <a:r>
                        <a:rPr lang="en-US" sz="1400" dirty="0" smtClean="0">
                          <a:latin typeface="Arial"/>
                          <a:cs typeface="Arial"/>
                        </a:rPr>
                        <a:t>.</a:t>
                      </a:r>
                    </a:p>
                  </a:txBody>
                  <a:tcPr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n-GB" sz="1400" dirty="0">
                        <a:effectLst/>
                        <a:latin typeface="Arial"/>
                        <a:ea typeface="ＭＳ 明朝"/>
                        <a:cs typeface="Arial"/>
                      </a:endParaRPr>
                    </a:p>
                  </a:txBody>
                  <a:tcPr marL="0" marR="0" marT="0" marB="0"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103581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0109" y="794362"/>
            <a:ext cx="6063638" cy="6063638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314536" y="6358541"/>
            <a:ext cx="5829464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http://www2a.cdc.gov/nip/isd/ycts/mod1/courses/genrec/images/10110g1.</a:t>
            </a:r>
            <a:r>
              <a:rPr lang="en-US" sz="1200" dirty="0" smtClean="0">
                <a:hlinkClick r:id="rId3"/>
              </a:rPr>
              <a:t>jpg</a:t>
            </a:r>
            <a:endParaRPr lang="en-US" sz="1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59200" y="4296319"/>
            <a:ext cx="5384800" cy="1828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367009" y="6572564"/>
            <a:ext cx="7776991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5"/>
              </a:rPr>
              <a:t>https://edc2.healthtap.com/ht-staging/user_answer/reference_image/7600/large/Antigen.jpeg?</a:t>
            </a:r>
            <a:r>
              <a:rPr lang="en-US" sz="1200" dirty="0" smtClean="0">
                <a:hlinkClick r:id="rId5"/>
              </a:rPr>
              <a:t>1386669177</a:t>
            </a:r>
            <a:endParaRPr lang="en-US" sz="1200" dirty="0"/>
          </a:p>
        </p:txBody>
      </p:sp>
      <p:sp>
        <p:nvSpPr>
          <p:cNvPr id="9" name="Rectangle 8"/>
          <p:cNvSpPr/>
          <p:nvPr/>
        </p:nvSpPr>
        <p:spPr>
          <a:xfrm>
            <a:off x="6331906" y="1086181"/>
            <a:ext cx="2951793" cy="1200329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Surface molecules have a wide range of functions this includes host binding for pathogens.</a:t>
            </a:r>
          </a:p>
        </p:txBody>
      </p:sp>
      <p:sp>
        <p:nvSpPr>
          <p:cNvPr id="11" name="Rectangle 10"/>
          <p:cNvSpPr/>
          <p:nvPr/>
        </p:nvSpPr>
        <p:spPr>
          <a:xfrm>
            <a:off x="127000" y="1354217"/>
            <a:ext cx="2865207" cy="4893648"/>
          </a:xfrm>
          <a:prstGeom prst="rect">
            <a:avLst/>
          </a:prstGeom>
          <a:solidFill>
            <a:schemeClr val="bg1">
              <a:alpha val="80000"/>
            </a:schemeClr>
          </a:solidFill>
        </p:spPr>
        <p:txBody>
          <a:bodyPr wrap="square">
            <a:spAutoFit/>
          </a:bodyPr>
          <a:lstStyle/>
          <a:p>
            <a:r>
              <a:rPr lang="en-US" sz="2600" dirty="0">
                <a:solidFill>
                  <a:srgbClr val="FF0000"/>
                </a:solidFill>
              </a:rPr>
              <a:t>An organism </a:t>
            </a:r>
            <a:r>
              <a:rPr lang="en-US" sz="2600" dirty="0" smtClean="0">
                <a:solidFill>
                  <a:srgbClr val="FF0000"/>
                </a:solidFill>
              </a:rPr>
              <a:t>recognizes </a:t>
            </a:r>
            <a:r>
              <a:rPr lang="en-US" sz="2600" dirty="0">
                <a:solidFill>
                  <a:srgbClr val="FF0000"/>
                </a:solidFill>
              </a:rPr>
              <a:t>surface molecules present on it’s own cells, therefore unfamiliar surface molecules are regarded as foreign and provoke a specific immune response (antibody production).</a:t>
            </a:r>
          </a:p>
        </p:txBody>
      </p:sp>
      <p:sp>
        <p:nvSpPr>
          <p:cNvPr id="10" name="Rectangle 9"/>
          <p:cNvSpPr/>
          <p:nvPr/>
        </p:nvSpPr>
        <p:spPr>
          <a:xfrm>
            <a:off x="3759200" y="3099939"/>
            <a:ext cx="5384800" cy="1200328"/>
          </a:xfrm>
          <a:prstGeom prst="rect">
            <a:avLst/>
          </a:prstGeom>
          <a:solidFill>
            <a:schemeClr val="bg1"/>
          </a:solidFill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Unfamiliar surface molecules that cause the production of antibodies are called </a:t>
            </a:r>
            <a:r>
              <a:rPr lang="en-US" sz="2400" b="1" u="sng" dirty="0">
                <a:solidFill>
                  <a:srgbClr val="FF0000"/>
                </a:solidFill>
              </a:rPr>
              <a:t>antigens</a:t>
            </a:r>
            <a:r>
              <a:rPr lang="en-US" sz="2400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8000" y="0"/>
            <a:ext cx="82042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rgbClr val="FF0000"/>
                </a:solidFill>
                <a:latin typeface="Arial"/>
                <a:cs typeface="Arial"/>
              </a:rPr>
              <a:t>11.1.U1 Every organism has unique molecules on the surface of its cells.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8510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13367"/>
            <a:ext cx="9882115" cy="684146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572000" y="6577832"/>
            <a:ext cx="4572000" cy="276999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en-US" sz="1200" dirty="0">
                <a:hlinkClick r:id="rId3"/>
              </a:rPr>
              <a:t>http://www.anatomybox.com/tag/erythrocytes</a:t>
            </a:r>
            <a:r>
              <a:rPr lang="en-US" sz="1200" dirty="0" smtClean="0">
                <a:hlinkClick r:id="rId3"/>
              </a:rPr>
              <a:t>/</a:t>
            </a:r>
            <a:endParaRPr lang="en-US" sz="12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0" y="4763"/>
            <a:ext cx="9144000" cy="362854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400" b="1" dirty="0" smtClean="0">
                <a:latin typeface="Arial"/>
                <a:cs typeface="Arial"/>
              </a:rPr>
              <a:t>Review:</a:t>
            </a:r>
            <a:r>
              <a:rPr lang="en-US" sz="1400" dirty="0" smtClean="0">
                <a:latin typeface="Arial"/>
                <a:cs typeface="Arial"/>
              </a:rPr>
              <a:t> 3.4</a:t>
            </a:r>
            <a:r>
              <a:rPr lang="en-US" sz="1400" dirty="0">
                <a:latin typeface="Arial"/>
                <a:cs typeface="Arial"/>
              </a:rPr>
              <a:t>.A1 Inheritance of ABO blood groups</a:t>
            </a:r>
            <a:r>
              <a:rPr lang="en-US" sz="1400" dirty="0" smtClean="0">
                <a:latin typeface="Arial"/>
                <a:cs typeface="Arial"/>
              </a:rPr>
              <a:t>. </a:t>
            </a:r>
            <a:r>
              <a:rPr lang="en-US" sz="1400" b="1" dirty="0" smtClean="0">
                <a:latin typeface="Arial"/>
                <a:cs typeface="Arial"/>
              </a:rPr>
              <a:t>AND</a:t>
            </a:r>
            <a:r>
              <a:rPr lang="en-US" sz="1400" dirty="0" smtClean="0">
                <a:latin typeface="Arial"/>
                <a:cs typeface="Arial"/>
              </a:rPr>
              <a:t> </a:t>
            </a:r>
            <a:r>
              <a:rPr lang="en-US" sz="1400" dirty="0">
                <a:latin typeface="Arial"/>
                <a:cs typeface="Arial"/>
              </a:rPr>
              <a:t>11.1.A3 Antigens on the surface of red blood cells stimulate antibody production in a person with a different blood group</a:t>
            </a:r>
            <a:r>
              <a:rPr lang="en-US" sz="1400" dirty="0" smtClean="0">
                <a:latin typeface="Arial"/>
                <a:cs typeface="Arial"/>
              </a:rPr>
              <a:t>.</a:t>
            </a:r>
            <a:endParaRPr lang="en-US" sz="1400" dirty="0">
              <a:latin typeface="Arial"/>
              <a:cs typeface="Arial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9592" y="2178896"/>
            <a:ext cx="6415682" cy="3969703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521034"/>
            <a:ext cx="8439598" cy="1292662"/>
          </a:xfrm>
          <a:prstGeom prst="rect">
            <a:avLst/>
          </a:prstGeom>
          <a:solidFill>
            <a:schemeClr val="bg1">
              <a:alpha val="78000"/>
            </a:schemeClr>
          </a:solidFill>
        </p:spPr>
        <p:txBody>
          <a:bodyPr wrap="square">
            <a:spAutoFit/>
          </a:bodyPr>
          <a:lstStyle/>
          <a:p>
            <a:r>
              <a:rPr lang="en-US" sz="2000" dirty="0" smtClean="0"/>
              <a:t>The </a:t>
            </a:r>
            <a:r>
              <a:rPr lang="en-US" sz="2400" b="1" dirty="0"/>
              <a:t>ABO blood type </a:t>
            </a:r>
            <a:r>
              <a:rPr lang="en-US" sz="2000" dirty="0"/>
              <a:t>classification system uses the presence or absence of </a:t>
            </a:r>
            <a:r>
              <a:rPr lang="en-US" sz="2000" dirty="0" smtClean="0"/>
              <a:t>certain </a:t>
            </a:r>
            <a:r>
              <a:rPr lang="en-US" sz="2000" b="1" dirty="0" smtClean="0"/>
              <a:t>antigen</a:t>
            </a:r>
            <a:r>
              <a:rPr lang="en-US" sz="2000" dirty="0" smtClean="0"/>
              <a:t> on </a:t>
            </a:r>
            <a:r>
              <a:rPr lang="en-US" sz="2000" b="1" dirty="0" smtClean="0"/>
              <a:t>red blood cells </a:t>
            </a:r>
            <a:r>
              <a:rPr lang="en-US" sz="2000" dirty="0" smtClean="0"/>
              <a:t>to </a:t>
            </a:r>
            <a:r>
              <a:rPr lang="en-US" sz="2000" dirty="0"/>
              <a:t>categorize blood into </a:t>
            </a:r>
            <a:r>
              <a:rPr lang="en-US" sz="2000" b="1" dirty="0"/>
              <a:t>four types</a:t>
            </a:r>
            <a:r>
              <a:rPr lang="en-US" sz="2000" dirty="0" smtClean="0"/>
              <a:t>.</a:t>
            </a:r>
          </a:p>
          <a:p>
            <a:r>
              <a:rPr lang="en-US" sz="1700" i="1" dirty="0">
                <a:solidFill>
                  <a:srgbClr val="000090"/>
                </a:solidFill>
              </a:rPr>
              <a:t>Distinct molecules called </a:t>
            </a:r>
            <a:r>
              <a:rPr lang="en-US" sz="1700" i="1" dirty="0" err="1">
                <a:solidFill>
                  <a:srgbClr val="000090"/>
                </a:solidFill>
              </a:rPr>
              <a:t>agglutinogens</a:t>
            </a:r>
            <a:r>
              <a:rPr lang="en-US" sz="1700" i="1" dirty="0">
                <a:solidFill>
                  <a:srgbClr val="000090"/>
                </a:solidFill>
              </a:rPr>
              <a:t> (a type of antigen) are attached to the surface of red blood cells. There are two different types of </a:t>
            </a:r>
            <a:r>
              <a:rPr lang="en-US" sz="1700" i="1" dirty="0" err="1">
                <a:solidFill>
                  <a:srgbClr val="000090"/>
                </a:solidFill>
              </a:rPr>
              <a:t>agglutinogens</a:t>
            </a:r>
            <a:r>
              <a:rPr lang="en-US" sz="1700" i="1" dirty="0">
                <a:solidFill>
                  <a:srgbClr val="000090"/>
                </a:solidFill>
              </a:rPr>
              <a:t>, type "A" and type "B”</a:t>
            </a:r>
            <a:r>
              <a:rPr lang="en-US" sz="1700" i="1" dirty="0" smtClean="0">
                <a:solidFill>
                  <a:srgbClr val="000090"/>
                </a:solidFill>
              </a:rPr>
              <a:t>.</a:t>
            </a:r>
            <a:endParaRPr lang="en-US" sz="1700" i="1" dirty="0">
              <a:solidFill>
                <a:srgbClr val="000090"/>
              </a:solidFill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1402190" y="6336089"/>
            <a:ext cx="774181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dirty="0">
                <a:hlinkClick r:id="rId5"/>
              </a:rPr>
              <a:t>http://www.ib.bioninja.com.au/_Media/</a:t>
            </a:r>
            <a:r>
              <a:rPr lang="en-US" sz="1200" dirty="0" smtClean="0">
                <a:hlinkClick r:id="rId5"/>
              </a:rPr>
              <a:t>abo_blood_groups_med.jpeg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945718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5486400" y="1060966"/>
            <a:ext cx="3269673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700" i="1" dirty="0" smtClean="0"/>
              <a:t>A Nobel breakthrough in medicine. </a:t>
            </a:r>
          </a:p>
        </p:txBody>
      </p:sp>
      <p:pic>
        <p:nvPicPr>
          <p:cNvPr id="12" name="Picture 2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27964" y="1414909"/>
            <a:ext cx="3311236" cy="5504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Rectangle 13"/>
          <p:cNvSpPr/>
          <p:nvPr/>
        </p:nvSpPr>
        <p:spPr>
          <a:xfrm>
            <a:off x="166254" y="1814519"/>
            <a:ext cx="5320145" cy="39395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</a:rPr>
              <a:t>Antibodies (</a:t>
            </a:r>
            <a:r>
              <a:rPr lang="en-US" sz="2400" dirty="0" err="1">
                <a:solidFill>
                  <a:srgbClr val="FF0000"/>
                </a:solidFill>
              </a:rPr>
              <a:t>immunoglobulins</a:t>
            </a:r>
            <a:r>
              <a:rPr lang="en-US" sz="2400" dirty="0">
                <a:solidFill>
                  <a:srgbClr val="FF0000"/>
                </a:solidFill>
              </a:rPr>
              <a:t>) are </a:t>
            </a:r>
            <a:r>
              <a:rPr lang="en-US" sz="2400" i="1" dirty="0">
                <a:solidFill>
                  <a:srgbClr val="FF0000"/>
                </a:solidFill>
              </a:rPr>
              <a:t>specific to antigens</a:t>
            </a:r>
            <a:r>
              <a:rPr lang="en-US" sz="2400" dirty="0">
                <a:solidFill>
                  <a:srgbClr val="FF0000"/>
                </a:solidFill>
              </a:rPr>
              <a:t>. 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so </a:t>
            </a:r>
            <a:r>
              <a:rPr lang="en-US" sz="2400" dirty="0">
                <a:solidFill>
                  <a:srgbClr val="FF0000"/>
                </a:solidFill>
              </a:rPr>
              <a:t>if you are given the wrong </a:t>
            </a:r>
            <a:r>
              <a:rPr lang="en-US" sz="2400" dirty="0" smtClean="0">
                <a:solidFill>
                  <a:srgbClr val="FF0000"/>
                </a:solidFill>
              </a:rPr>
              <a:t>blood type </a:t>
            </a:r>
            <a:r>
              <a:rPr lang="en-US" sz="2400" dirty="0">
                <a:solidFill>
                  <a:srgbClr val="FF0000"/>
                </a:solidFill>
              </a:rPr>
              <a:t>your body might react fatally as the antibodies cause the </a:t>
            </a:r>
            <a:r>
              <a:rPr lang="en-US" sz="2400" dirty="0" smtClean="0">
                <a:solidFill>
                  <a:srgbClr val="FF0000"/>
                </a:solidFill>
              </a:rPr>
              <a:t>blood </a:t>
            </a:r>
            <a:r>
              <a:rPr lang="en-US" sz="2400" dirty="0">
                <a:solidFill>
                  <a:srgbClr val="FF0000"/>
                </a:solidFill>
              </a:rPr>
              <a:t>to clot. </a:t>
            </a:r>
          </a:p>
          <a:p>
            <a:endParaRPr lang="en-US" sz="1700" dirty="0"/>
          </a:p>
          <a:p>
            <a:r>
              <a:rPr lang="en-US" sz="2400" dirty="0">
                <a:solidFill>
                  <a:srgbClr val="FF0000"/>
                </a:solidFill>
              </a:rPr>
              <a:t>Blood </a:t>
            </a:r>
            <a:r>
              <a:rPr lang="en-US" sz="2400" b="1" dirty="0">
                <a:solidFill>
                  <a:srgbClr val="FF0000"/>
                </a:solidFill>
              </a:rPr>
              <a:t>type O</a:t>
            </a:r>
            <a:r>
              <a:rPr lang="en-US" sz="2400" dirty="0">
                <a:solidFill>
                  <a:srgbClr val="FF0000"/>
                </a:solidFill>
              </a:rPr>
              <a:t> is known as the </a:t>
            </a:r>
            <a:r>
              <a:rPr lang="en-US" sz="2400" b="1" dirty="0">
                <a:solidFill>
                  <a:srgbClr val="FF0000"/>
                </a:solidFill>
              </a:rPr>
              <a:t>universal donor</a:t>
            </a:r>
            <a:r>
              <a:rPr lang="en-US" sz="1700" dirty="0"/>
              <a:t>, as it has </a:t>
            </a:r>
            <a:r>
              <a:rPr lang="en-US" sz="1700" dirty="0" smtClean="0"/>
              <a:t>no antigens against </a:t>
            </a:r>
            <a:r>
              <a:rPr lang="en-US" sz="1700" dirty="0"/>
              <a:t>which the recipient immune system can react. </a:t>
            </a:r>
            <a:r>
              <a:rPr lang="en-US" sz="2400" dirty="0" smtClean="0">
                <a:solidFill>
                  <a:srgbClr val="FF0000"/>
                </a:solidFill>
              </a:rPr>
              <a:t>Type </a:t>
            </a:r>
            <a:r>
              <a:rPr lang="en-US" sz="2400" b="1" dirty="0" smtClean="0">
                <a:solidFill>
                  <a:srgbClr val="FF0000"/>
                </a:solidFill>
              </a:rPr>
              <a:t>AB</a:t>
            </a:r>
            <a:r>
              <a:rPr lang="en-US" sz="2400" dirty="0" smtClean="0">
                <a:solidFill>
                  <a:srgbClr val="FF0000"/>
                </a:solidFill>
              </a:rPr>
              <a:t> is the </a:t>
            </a:r>
            <a:r>
              <a:rPr lang="en-US" sz="2400" b="1" dirty="0" smtClean="0">
                <a:solidFill>
                  <a:srgbClr val="FF0000"/>
                </a:solidFill>
              </a:rPr>
              <a:t>universal recipient</a:t>
            </a:r>
            <a:r>
              <a:rPr lang="en-US" sz="1700" dirty="0" smtClean="0"/>
              <a:t>, as the blood has no antibodies which will react to AB antigens. </a:t>
            </a:r>
            <a:endParaRPr lang="en-US" sz="1700" dirty="0"/>
          </a:p>
        </p:txBody>
      </p:sp>
      <p:pic>
        <p:nvPicPr>
          <p:cNvPr id="17" name="Picture 16">
            <a:hlinkClick r:id="rId4"/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" y="6538911"/>
            <a:ext cx="1384737" cy="331789"/>
          </a:xfrm>
          <a:prstGeom prst="rect">
            <a:avLst/>
          </a:prstGeom>
        </p:spPr>
      </p:pic>
      <p:sp>
        <p:nvSpPr>
          <p:cNvPr id="19" name="Title 1"/>
          <p:cNvSpPr txBox="1">
            <a:spLocks/>
          </p:cNvSpPr>
          <p:nvPr/>
        </p:nvSpPr>
        <p:spPr>
          <a:xfrm>
            <a:off x="1" y="533400"/>
            <a:ext cx="9144000" cy="362854"/>
          </a:xfrm>
          <a:prstGeom prst="rect">
            <a:avLst/>
          </a:prstGeom>
          <a:solidFill>
            <a:srgbClr val="B9CDE5">
              <a:alpha val="78000"/>
            </a:srgbClr>
          </a:solidFill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11.1</a:t>
            </a:r>
            <a:r>
              <a:rPr lang="en-US" sz="2800" dirty="0">
                <a:solidFill>
                  <a:srgbClr val="FF0000"/>
                </a:solidFill>
                <a:latin typeface="Arial"/>
                <a:cs typeface="Arial"/>
              </a:rPr>
              <a:t>.A3 Antigens on the surface of red blood cells stimulate antibody production in a person with a different blood group</a:t>
            </a:r>
            <a:r>
              <a:rPr lang="en-US" sz="2800" dirty="0" smtClean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lang="en-US" sz="2800" dirty="0">
              <a:solidFill>
                <a:srgbClr val="FF0000"/>
              </a:solidFill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345240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2217" y="64008"/>
            <a:ext cx="8973211" cy="59527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3717825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38847" y="4366801"/>
            <a:ext cx="6010053" cy="2555731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4982608" y="1399044"/>
            <a:ext cx="416139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H</a:t>
            </a:r>
            <a:r>
              <a:rPr lang="en-US" sz="2400" i="1" dirty="0" smtClean="0">
                <a:solidFill>
                  <a:srgbClr val="FF0000"/>
                </a:solidFill>
              </a:rPr>
              <a:t>elper T cells </a:t>
            </a:r>
            <a:r>
              <a:rPr lang="en-US" sz="2400" i="1" dirty="0">
                <a:solidFill>
                  <a:srgbClr val="FF0000"/>
                </a:solidFill>
              </a:rPr>
              <a:t>are the </a:t>
            </a:r>
            <a:r>
              <a:rPr lang="en-US" sz="2400" i="1" dirty="0" smtClean="0">
                <a:solidFill>
                  <a:srgbClr val="FF0000"/>
                </a:solidFill>
              </a:rPr>
              <a:t>main </a:t>
            </a:r>
            <a:r>
              <a:rPr lang="en-US" sz="2400" i="1" dirty="0">
                <a:solidFill>
                  <a:srgbClr val="FF0000"/>
                </a:solidFill>
              </a:rPr>
              <a:t>regulators of the immune defense. Their primary task is to activate </a:t>
            </a:r>
            <a:r>
              <a:rPr lang="en-US" sz="2400" i="1" dirty="0" smtClean="0">
                <a:solidFill>
                  <a:srgbClr val="FF0000"/>
                </a:solidFill>
              </a:rPr>
              <a:t>B-cells </a:t>
            </a:r>
            <a:r>
              <a:rPr lang="en-US" sz="2400" i="1" dirty="0"/>
              <a:t>and killer T cells </a:t>
            </a:r>
            <a:r>
              <a:rPr lang="en-US" sz="2400" i="1" dirty="0">
                <a:solidFill>
                  <a:srgbClr val="000000"/>
                </a:solidFill>
              </a:rPr>
              <a:t>(not dealt with in this syllabus)</a:t>
            </a:r>
            <a:r>
              <a:rPr lang="en-US" sz="2400" i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" name="Rectangle 9"/>
          <p:cNvSpPr/>
          <p:nvPr/>
        </p:nvSpPr>
        <p:spPr>
          <a:xfrm>
            <a:off x="135634" y="4509532"/>
            <a:ext cx="451256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The </a:t>
            </a:r>
            <a:r>
              <a:rPr lang="en-US" sz="2400" i="1" dirty="0" smtClean="0">
                <a:solidFill>
                  <a:srgbClr val="FF0000"/>
                </a:solidFill>
              </a:rPr>
              <a:t>B-cell searches </a:t>
            </a:r>
            <a:r>
              <a:rPr lang="en-US" sz="2400" i="1" dirty="0">
                <a:solidFill>
                  <a:srgbClr val="FF0000"/>
                </a:solidFill>
              </a:rPr>
              <a:t>for antigen matching its receptors. If it finds such antigen it connects to it</a:t>
            </a:r>
            <a:r>
              <a:rPr lang="en-US" sz="2400" i="1" dirty="0" smtClean="0">
                <a:solidFill>
                  <a:srgbClr val="FF0000"/>
                </a:solidFill>
              </a:rPr>
              <a:t>, </a:t>
            </a:r>
            <a:r>
              <a:rPr lang="en-US" sz="2400" i="1" dirty="0" smtClean="0"/>
              <a:t>but the B-cell needs </a:t>
            </a:r>
            <a:r>
              <a:rPr lang="en-US" sz="2400" i="1" dirty="0"/>
              <a:t>proteins produced </a:t>
            </a:r>
            <a:r>
              <a:rPr lang="en-US" sz="2400" i="1" dirty="0" smtClean="0"/>
              <a:t>by helper T cells </a:t>
            </a:r>
            <a:r>
              <a:rPr lang="en-US" sz="2400" i="1" dirty="0"/>
              <a:t>to become fully activated.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197133"/>
            <a:ext cx="4520124" cy="3019267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848100" y="568047"/>
            <a:ext cx="6228200" cy="830997"/>
          </a:xfrm>
          <a:prstGeom prst="rect">
            <a:avLst/>
          </a:prstGeom>
          <a:solidFill>
            <a:srgbClr val="F5ECD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Antigen presentation and T lymphocyte activation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5634" y="4047867"/>
            <a:ext cx="318939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B lymphocyte activation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919413" y="3707368"/>
            <a:ext cx="336022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400" i="1" dirty="0" err="1" smtClean="0"/>
              <a:t>n.b.</a:t>
            </a:r>
            <a:r>
              <a:rPr lang="en-US" sz="1400" i="1" dirty="0" smtClean="0"/>
              <a:t> there are many different Helper T cells and B-cells which response to different antigens.</a:t>
            </a:r>
            <a:endParaRPr lang="en-US" sz="1400" i="1" dirty="0"/>
          </a:p>
        </p:txBody>
      </p:sp>
      <p:sp>
        <p:nvSpPr>
          <p:cNvPr id="2" name="TextBox 1"/>
          <p:cNvSpPr txBox="1"/>
          <p:nvPr/>
        </p:nvSpPr>
        <p:spPr>
          <a:xfrm>
            <a:off x="135634" y="40224"/>
            <a:ext cx="914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>
                <a:solidFill>
                  <a:srgbClr val="FF0000"/>
                </a:solidFill>
                <a:latin typeface="Arial"/>
                <a:cs typeface="Arial"/>
              </a:rPr>
              <a:t>11.1.U3 B lymphocytes are activated by T lymphocytes in mammals.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5216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026659"/>
            <a:ext cx="5996956" cy="255016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898900"/>
            <a:ext cx="6540500" cy="29591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5587362" y="1682938"/>
            <a:ext cx="3708400" cy="830997"/>
          </a:xfrm>
          <a:prstGeom prst="rect">
            <a:avLst/>
          </a:prstGeom>
          <a:solidFill>
            <a:srgbClr val="F5ECD2"/>
          </a:solidFill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Plasma cell and antibody production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3601184"/>
            <a:ext cx="5587362" cy="369332"/>
          </a:xfrm>
          <a:prstGeom prst="rect">
            <a:avLst/>
          </a:prstGeom>
          <a:solidFill>
            <a:srgbClr val="F5ECD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Pathogen destruction and the formation of memory cells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172200" y="2521810"/>
            <a:ext cx="297180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i="1" dirty="0">
                <a:solidFill>
                  <a:srgbClr val="FF0000"/>
                </a:solidFill>
              </a:rPr>
              <a:t>Plasma cells are specialized in producing a specific antibody that matched the </a:t>
            </a:r>
            <a:r>
              <a:rPr lang="en-US" sz="2400" i="1" dirty="0" smtClean="0">
                <a:solidFill>
                  <a:srgbClr val="FF0000"/>
                </a:solidFill>
              </a:rPr>
              <a:t>B-cell </a:t>
            </a:r>
            <a:r>
              <a:rPr lang="en-US" sz="2400" i="1" dirty="0">
                <a:solidFill>
                  <a:srgbClr val="FF0000"/>
                </a:solidFill>
              </a:rPr>
              <a:t>receptor. Plasma cells can produce tens of thousands of antibodies per second!!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0" y="50450"/>
            <a:ext cx="9144000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/>
                <a:cs typeface="Arial"/>
              </a:rPr>
              <a:t>11.1.U4 Activated B cells multiply to form clones of plasma cells and memory cells. AND 11.1.U5 Plasma cells secrete antibodies. AND 11.1.U6 Antibodies aid the destruction of pathogens. </a:t>
            </a:r>
          </a:p>
        </p:txBody>
      </p:sp>
    </p:spTree>
    <p:extLst>
      <p:ext uri="{BB962C8B-B14F-4D97-AF65-F5344CB8AC3E}">
        <p14:creationId xmlns:p14="http://schemas.microsoft.com/office/powerpoint/2010/main" val="15521620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IB DP Student Notes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IB DP Student Notes.potx</Template>
  <TotalTime>50245</TotalTime>
  <Words>2745</Words>
  <Application>Microsoft Macintosh PowerPoint</Application>
  <PresentationFormat>On-screen Show (4:3)</PresentationFormat>
  <Paragraphs>213</Paragraphs>
  <Slides>28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29" baseType="lpstr">
      <vt:lpstr>IB DP Student Notes</vt:lpstr>
      <vt:lpstr>11.1 Antibody production and vaccination</vt:lpstr>
      <vt:lpstr>Understandings</vt:lpstr>
      <vt:lpstr>Applications and Skills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Bibliography / Acknowledgments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Christopher Paine</dc:creator>
  <cp:lastModifiedBy>Washburn High School</cp:lastModifiedBy>
  <cp:revision>869</cp:revision>
  <dcterms:created xsi:type="dcterms:W3CDTF">2014-04-26T01:56:54Z</dcterms:created>
  <dcterms:modified xsi:type="dcterms:W3CDTF">2017-01-23T14:15:18Z</dcterms:modified>
</cp:coreProperties>
</file>