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0" r:id="rId2"/>
    <p:sldId id="395" r:id="rId3"/>
    <p:sldId id="472" r:id="rId4"/>
    <p:sldId id="473" r:id="rId5"/>
    <p:sldId id="475" r:id="rId6"/>
    <p:sldId id="505" r:id="rId7"/>
    <p:sldId id="490" r:id="rId8"/>
    <p:sldId id="477" r:id="rId9"/>
    <p:sldId id="481" r:id="rId10"/>
    <p:sldId id="493" r:id="rId11"/>
    <p:sldId id="494" r:id="rId12"/>
    <p:sldId id="491" r:id="rId13"/>
    <p:sldId id="496" r:id="rId14"/>
    <p:sldId id="497" r:id="rId15"/>
    <p:sldId id="503" r:id="rId16"/>
    <p:sldId id="485" r:id="rId17"/>
    <p:sldId id="498" r:id="rId18"/>
    <p:sldId id="482" r:id="rId19"/>
    <p:sldId id="508" r:id="rId20"/>
    <p:sldId id="507" r:id="rId21"/>
    <p:sldId id="487" r:id="rId22"/>
    <p:sldId id="26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F53345-1A6E-7045-BD3D-5021CEFB7936}">
          <p14:sldIdLst>
            <p14:sldId id="260"/>
            <p14:sldId id="395"/>
            <p14:sldId id="472"/>
            <p14:sldId id="473"/>
            <p14:sldId id="475"/>
            <p14:sldId id="505"/>
            <p14:sldId id="490"/>
            <p14:sldId id="477"/>
            <p14:sldId id="481"/>
            <p14:sldId id="493"/>
            <p14:sldId id="494"/>
            <p14:sldId id="491"/>
            <p14:sldId id="496"/>
            <p14:sldId id="497"/>
            <p14:sldId id="503"/>
            <p14:sldId id="485"/>
            <p14:sldId id="498"/>
            <p14:sldId id="482"/>
            <p14:sldId id="508"/>
            <p14:sldId id="507"/>
            <p14:sldId id="487"/>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4B5"/>
    <a:srgbClr val="FF6666"/>
    <a:srgbClr val="FFFFAF"/>
    <a:srgbClr val="C6BF60"/>
    <a:srgbClr val="FFF400"/>
    <a:srgbClr val="F09CA0"/>
    <a:srgbClr val="B6DCC6"/>
    <a:srgbClr val="EAEAEA"/>
    <a:srgbClr val="EEEEEE"/>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88" autoAdjust="0"/>
    <p:restoredTop sz="99274" autoAdjust="0"/>
  </p:normalViewPr>
  <p:slideViewPr>
    <p:cSldViewPr snapToGrid="0" snapToObjects="1" showGuides="1">
      <p:cViewPr>
        <p:scale>
          <a:sx n="114" d="100"/>
          <a:sy n="114" d="100"/>
        </p:scale>
        <p:origin x="-72" y="-54"/>
      </p:cViewPr>
      <p:guideLst>
        <p:guide orient="horz" pos="2934"/>
        <p:guide pos="237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13807-ED68-354E-B2A7-93262C600EB5}" type="datetimeFigureOut">
              <a:rPr lang="en-US" smtClean="0"/>
              <a:t>4/13/2016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69C55-1A15-554C-B13A-F7A4EBB5AD2E}" type="slidenum">
              <a:rPr lang="en-US" smtClean="0"/>
              <a:t>‹#›</a:t>
            </a:fld>
            <a:endParaRPr lang="en-US"/>
          </a:p>
        </p:txBody>
      </p:sp>
    </p:spTree>
    <p:extLst>
      <p:ext uri="{BB962C8B-B14F-4D97-AF65-F5344CB8AC3E}">
        <p14:creationId xmlns:p14="http://schemas.microsoft.com/office/powerpoint/2010/main" val="22516238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31774" y="1676400"/>
            <a:ext cx="8744301" cy="1228725"/>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hasCustomPrompt="1"/>
          </p:nvPr>
        </p:nvSpPr>
        <p:spPr>
          <a:xfrm>
            <a:off x="231775" y="3159125"/>
            <a:ext cx="8744300" cy="1889125"/>
          </a:xfrm>
        </p:spPr>
        <p:txBody>
          <a:bodyPr>
            <a:normAutofit/>
          </a:bodyPr>
          <a:lstStyle>
            <a:lvl1pPr marL="0" indent="0" algn="ctr" defTabSz="457200" rtl="0" eaLnBrk="1" latinLnBrk="0" hangingPunct="1">
              <a:spcBef>
                <a:spcPct val="20000"/>
              </a:spcBef>
              <a:buFont typeface="Arial"/>
              <a:buNone/>
              <a:defRPr lang="en-US" sz="2000" kern="1200" dirty="0">
                <a:solidFill>
                  <a:schemeClr val="tx1">
                    <a:tint val="75000"/>
                  </a:schemeClr>
                </a:solidFill>
                <a:latin typeface="+mn-lt"/>
                <a:ea typeface="+mn-ea"/>
                <a:cs typeface="+mn-cs"/>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197749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311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630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0" y="1167607"/>
            <a:ext cx="4497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0" y="1807368"/>
            <a:ext cx="4497388"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7607"/>
            <a:ext cx="4498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07368"/>
            <a:ext cx="4498975"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90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66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22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65513" cy="13017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0"/>
            <a:ext cx="5568950" cy="6858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0" y="1435100"/>
            <a:ext cx="3465513" cy="542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983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443538"/>
            <a:ext cx="9144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91440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0" y="6010276"/>
            <a:ext cx="9144000" cy="8477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6201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7AF9090-F84A-48FB-B642-DA1100983B61}" type="datetime1">
              <a:rPr lang="en-US" smtClean="0"/>
              <a:t>4/13/2016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4.3 Theoretical Genetics</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01F8517-D10D-4A6D-B340-DDCAF287BDC6}" type="slidenum">
              <a:rPr lang="en-US" smtClean="0"/>
              <a:t>‹#›</a:t>
            </a:fld>
            <a:endParaRPr lang="en-US"/>
          </a:p>
        </p:txBody>
      </p:sp>
    </p:spTree>
    <p:extLst>
      <p:ext uri="{BB962C8B-B14F-4D97-AF65-F5344CB8AC3E}">
        <p14:creationId xmlns:p14="http://schemas.microsoft.com/office/powerpoint/2010/main" val="3129835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763"/>
            <a:ext cx="9144000" cy="1143000"/>
          </a:xfrm>
          <a:prstGeom prst="rect">
            <a:avLst/>
          </a:prstGeom>
          <a:solidFill>
            <a:srgbClr val="B9CDE5">
              <a:alpha val="78000"/>
            </a:srgb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1166018"/>
            <a:ext cx="9144000" cy="5691982"/>
          </a:xfrm>
          <a:prstGeom prst="rect">
            <a:avLst/>
          </a:prstGeom>
          <a:solidFill>
            <a:srgbClr val="B9CDE5">
              <a:alpha val="78000"/>
            </a:srgbClr>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357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bioknowledgy.weebly.com/" TargetMode="External"/><Relationship Id="rId5" Type="http://schemas.openxmlformats.org/officeDocument/2006/relationships/hyperlink" Target="http://www.cambia.org/daisy/RiceGenome/2959/version/default/part/ImageData/data/Rice%20chromosomes.png" TargetMode="External"/><Relationship Id="rId4" Type="http://schemas.openxmlformats.org/officeDocument/2006/relationships/hyperlink" Target="http://rgp.dna.affrc.go.jp/E/publicdata/naturegenetics/chr01.gif"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biologycorner.com/resources/diploid_life_cycle.gif"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hyperlink" Target="https://commons.wikimedia.org/wiki/File:Dog_(Canis_lupus_familiaris)_(1).jpg" TargetMode="External"/><Relationship Id="rId3" Type="http://schemas.openxmlformats.org/officeDocument/2006/relationships/image" Target="../media/image13.png"/><Relationship Id="rId7" Type="http://schemas.openxmlformats.org/officeDocument/2006/relationships/hyperlink" Target="http://pic20.picturetrail.com/VOL176/4853602/20795519/357799225.jpg" TargetMode="External"/><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hyperlink" Target="https://commons.wikimedia.org/wiki/File:Hinohikari.jpg" TargetMode="External"/><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hyperlink" Target="https://commons.wikimedia.org/wiki/File:Pan_troglodytes_Sweetwaters_Chimpanzee_Sanctuary,_Kenya.jp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hyperlink" Target="http://en.wikipedia.org/wiki/Karyotype" TargetMode="External"/><Relationship Id="rId1" Type="http://schemas.openxmlformats.org/officeDocument/2006/relationships/slideLayout" Target="../slideLayouts/slideLayout9.xml"/><Relationship Id="rId6" Type="http://schemas.openxmlformats.org/officeDocument/2006/relationships/hyperlink" Target="http://i-biology.net/" TargetMode="External"/><Relationship Id="rId5" Type="http://schemas.openxmlformats.org/officeDocument/2006/relationships/hyperlink" Target="http://en.wikipedia.org/wiki/Y_chromosome"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hyperlink" Target="http://i-biology.net/" TargetMode="External"/><Relationship Id="rId3" Type="http://schemas.openxmlformats.org/officeDocument/2006/relationships/image" Target="../media/image20.png"/><Relationship Id="rId7" Type="http://schemas.openxmlformats.org/officeDocument/2006/relationships/hyperlink" Target="http://en.wikipedia.org/wiki/Y_chromosome" TargetMode="External"/><Relationship Id="rId2" Type="http://schemas.openxmlformats.org/officeDocument/2006/relationships/hyperlink" Target="http://en.wikipedia.org/wiki/Karyotype" TargetMode="Externa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hyperlink" Target="http://www.hhmi.org/biointeractive/gender/lectures.html" TargetMode="External"/><Relationship Id="rId4" Type="http://schemas.openxmlformats.org/officeDocument/2006/relationships/image" Target="../media/image21.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upload.wikimedia.org/wikipedia/commons/f/f6/Usain_Bolt_100_m_Daegu_2011.jpg" TargetMode="External"/><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commons.wikimedia.org/wiki/File:Drosophila_melanogaster_-_side_(aka).jpg" TargetMode="External"/><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hyperlink" Target="https://commons.wikimedia.org/wiki/File:Paris_japonica_Kinugasasou_in_Hakusan_2003_7_27.jpg" TargetMode="External"/><Relationship Id="rId5" Type="http://schemas.openxmlformats.org/officeDocument/2006/relationships/image" Target="../media/image26.png"/><Relationship Id="rId4" Type="http://schemas.openxmlformats.org/officeDocument/2006/relationships/hyperlink" Target="https://s-media-cache-ak0.pinimg.com/736x/2d/0e/3e/2d0e3ea8ddf652f25a5f2c3b1050af79.jp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ommons.wikimedia.org/wiki/File:NHGRI_human_male_karyotype.png"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learn.genetics.utah.edu/content/chromosomes/karyotype/" TargetMode="Externa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hyperlink" Target="http://www.medindia.net/animation/amniocentesis.asp" TargetMode="Externa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hyperlink" Target="http://learn.genetics.utah.edu/content/disorders/chromosomal/down/" TargetMode="External"/><Relationship Id="rId3" Type="http://schemas.openxmlformats.org/officeDocument/2006/relationships/image" Target="../media/image32.png"/><Relationship Id="rId7" Type="http://schemas.openxmlformats.org/officeDocument/2006/relationships/hyperlink" Target="http://learn.genetics.utah.edu/content/chromosomes/diagnose/" TargetMode="External"/><Relationship Id="rId2" Type="http://schemas.openxmlformats.org/officeDocument/2006/relationships/hyperlink" Target="http://www.biology.arizona.edu/human_bio/activities/karyotyping/karyotyping.html" TargetMode="Externa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hyperlink" Target="http://commackibbio.blogspot.com/" TargetMode="External"/><Relationship Id="rId2" Type="http://schemas.openxmlformats.org/officeDocument/2006/relationships/hyperlink" Target="http://ib.bioninja.com.au/" TargetMode="Externa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i-biology.n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Average_prokaryote_cell-_en.svg" TargetMode="External"/><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hyperlink" Target="https://commons.wikimedia.org/wiki/File:Plasmid_(english).svg"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ommons.wikimedia.org/wiki/File:Plasmid_(english).svg" TargetMode="External"/><Relationship Id="rId1" Type="http://schemas.openxmlformats.org/officeDocument/2006/relationships/slideLayout" Target="../slideLayouts/slideLayout6.xml"/><Relationship Id="rId5" Type="http://schemas.openxmlformats.org/officeDocument/2006/relationships/hyperlink" Target="https://en.wikipedia.org/wiki/File:PBR322_plasmid_showing_restriction_sites_and_resistance_genes.jpg"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chaechter.asmblog.org/.a/6a00d8341c5e1453ef017c37accbac970b-300wi"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en.wikipedia.org/wiki/File:DNA_to_Chromatin_Formation.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hyperlink" Target="https://public.ornl.gov/site/gallery/original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NHGRI_human_male_karyotype.png"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5038124" y="-7717"/>
            <a:ext cx="4105876" cy="2325567"/>
          </a:xfrm>
          <a:prstGeom prst="rect">
            <a:avLst/>
          </a:prstGeom>
        </p:spPr>
      </p:pic>
      <p:pic>
        <p:nvPicPr>
          <p:cNvPr id="10" name="Picture 9"/>
          <p:cNvPicPr>
            <a:picLocks noChangeAspect="1"/>
          </p:cNvPicPr>
          <p:nvPr/>
        </p:nvPicPr>
        <p:blipFill>
          <a:blip r:embed="rId3"/>
          <a:stretch>
            <a:fillRect/>
          </a:stretch>
        </p:blipFill>
        <p:spPr>
          <a:xfrm rot="16200000">
            <a:off x="3598459" y="529225"/>
            <a:ext cx="1947081" cy="9144000"/>
          </a:xfrm>
          <a:prstGeom prst="rect">
            <a:avLst/>
          </a:prstGeom>
        </p:spPr>
      </p:pic>
      <p:sp>
        <p:nvSpPr>
          <p:cNvPr id="2" name="Title 1"/>
          <p:cNvSpPr>
            <a:spLocks noGrp="1"/>
          </p:cNvSpPr>
          <p:nvPr>
            <p:ph type="ctrTitle"/>
          </p:nvPr>
        </p:nvSpPr>
        <p:spPr>
          <a:xfrm>
            <a:off x="-2" y="1"/>
            <a:ext cx="3776135" cy="858648"/>
          </a:xfrm>
          <a:solidFill>
            <a:schemeClr val="accent1">
              <a:lumMod val="40000"/>
              <a:lumOff val="60000"/>
              <a:alpha val="78000"/>
            </a:schemeClr>
          </a:solidFill>
        </p:spPr>
        <p:txBody>
          <a:bodyPr>
            <a:normAutofit/>
          </a:bodyPr>
          <a:lstStyle/>
          <a:p>
            <a:r>
              <a:rPr lang="en-US" dirty="0" smtClean="0">
                <a:solidFill>
                  <a:srgbClr val="FF0000"/>
                </a:solidFill>
              </a:rPr>
              <a:t>3.2 Chromosomes</a:t>
            </a:r>
            <a:endParaRPr lang="en-US" dirty="0">
              <a:solidFill>
                <a:srgbClr val="FF0000"/>
              </a:solidFill>
            </a:endParaRPr>
          </a:p>
        </p:txBody>
      </p:sp>
      <p:sp>
        <p:nvSpPr>
          <p:cNvPr id="3" name="Subtitle 2"/>
          <p:cNvSpPr>
            <a:spLocks noGrp="1"/>
          </p:cNvSpPr>
          <p:nvPr>
            <p:ph type="subTitle" idx="1"/>
          </p:nvPr>
        </p:nvSpPr>
        <p:spPr>
          <a:xfrm>
            <a:off x="-1" y="1045007"/>
            <a:ext cx="4572001" cy="1015663"/>
          </a:xfrm>
          <a:solidFill>
            <a:schemeClr val="accent1">
              <a:lumMod val="40000"/>
              <a:lumOff val="60000"/>
              <a:alpha val="78000"/>
            </a:schemeClr>
          </a:solidFill>
        </p:spPr>
        <p:txBody>
          <a:bodyPr wrap="square">
            <a:spAutoFit/>
          </a:bodyPr>
          <a:lstStyle/>
          <a:p>
            <a:pPr algn="l"/>
            <a:r>
              <a:rPr lang="en-US" sz="2000" dirty="0">
                <a:solidFill>
                  <a:schemeClr val="tx1"/>
                </a:solidFill>
              </a:rPr>
              <a:t>Essential idea: Chromosomes carry genes in a linear sequence that is shared by members of a species.</a:t>
            </a:r>
          </a:p>
        </p:txBody>
      </p:sp>
      <p:sp>
        <p:nvSpPr>
          <p:cNvPr id="4" name="Text Placeholder 3"/>
          <p:cNvSpPr>
            <a:spLocks noGrp="1"/>
          </p:cNvSpPr>
          <p:nvPr>
            <p:ph type="body" sz="quarter" idx="10"/>
          </p:nvPr>
        </p:nvSpPr>
        <p:spPr>
          <a:xfrm>
            <a:off x="-1" y="2362789"/>
            <a:ext cx="6226489" cy="584776"/>
          </a:xfrm>
          <a:solidFill>
            <a:schemeClr val="accent1">
              <a:lumMod val="40000"/>
              <a:lumOff val="60000"/>
              <a:alpha val="78000"/>
            </a:schemeClr>
          </a:solidFill>
        </p:spPr>
        <p:txBody>
          <a:bodyPr wrap="square">
            <a:spAutoFit/>
          </a:bodyPr>
          <a:lstStyle/>
          <a:p>
            <a:pPr algn="l"/>
            <a:r>
              <a:rPr lang="en-US" sz="1600" dirty="0">
                <a:solidFill>
                  <a:schemeClr val="tx1"/>
                </a:solidFill>
              </a:rPr>
              <a:t>The </a:t>
            </a:r>
            <a:r>
              <a:rPr lang="en-US" sz="1600" dirty="0" err="1">
                <a:solidFill>
                  <a:schemeClr val="tx1"/>
                </a:solidFill>
              </a:rPr>
              <a:t>asian</a:t>
            </a:r>
            <a:r>
              <a:rPr lang="en-US" sz="1600" dirty="0">
                <a:solidFill>
                  <a:schemeClr val="tx1"/>
                </a:solidFill>
              </a:rPr>
              <a:t> rice (</a:t>
            </a:r>
            <a:r>
              <a:rPr lang="en-US" sz="1600" i="1" dirty="0" err="1">
                <a:solidFill>
                  <a:schemeClr val="tx1"/>
                </a:solidFill>
              </a:rPr>
              <a:t>Oryza</a:t>
            </a:r>
            <a:r>
              <a:rPr lang="en-US" sz="1600" i="1" dirty="0">
                <a:solidFill>
                  <a:schemeClr val="tx1"/>
                </a:solidFill>
              </a:rPr>
              <a:t> sativa</a:t>
            </a:r>
            <a:r>
              <a:rPr lang="en-US" sz="1600" dirty="0">
                <a:solidFill>
                  <a:schemeClr val="tx1"/>
                </a:solidFill>
              </a:rPr>
              <a:t>) genome can be seen illustrated </a:t>
            </a:r>
            <a:r>
              <a:rPr lang="en-US" sz="1600" dirty="0" smtClean="0">
                <a:solidFill>
                  <a:schemeClr val="tx1"/>
                </a:solidFill>
              </a:rPr>
              <a:t>above. </a:t>
            </a:r>
            <a:r>
              <a:rPr lang="en-US" sz="1600" dirty="0">
                <a:solidFill>
                  <a:schemeClr val="tx1"/>
                </a:solidFill>
              </a:rPr>
              <a:t>Rice possesses up 63,000 genes divided up between 12 chromosomes</a:t>
            </a:r>
            <a:r>
              <a:rPr lang="en-US" sz="1600" dirty="0" smtClean="0">
                <a:solidFill>
                  <a:schemeClr val="tx1"/>
                </a:solidFill>
              </a:rPr>
              <a:t>.</a:t>
            </a:r>
            <a:endParaRPr lang="en-US" sz="1600" dirty="0">
              <a:solidFill>
                <a:schemeClr val="tx1"/>
              </a:solidFill>
            </a:endParaRPr>
          </a:p>
        </p:txBody>
      </p:sp>
      <p:sp>
        <p:nvSpPr>
          <p:cNvPr id="8" name="Rectangle 7"/>
          <p:cNvSpPr/>
          <p:nvPr/>
        </p:nvSpPr>
        <p:spPr>
          <a:xfrm>
            <a:off x="0" y="6581001"/>
            <a:ext cx="4572000" cy="276999"/>
          </a:xfrm>
          <a:prstGeom prst="rect">
            <a:avLst/>
          </a:prstGeom>
        </p:spPr>
        <p:txBody>
          <a:bodyPr>
            <a:spAutoFit/>
          </a:bodyPr>
          <a:lstStyle/>
          <a:p>
            <a:r>
              <a:rPr lang="en-US" sz="1200" dirty="0">
                <a:hlinkClick r:id="rId4"/>
              </a:rPr>
              <a:t>http://rgp.dna.affrc.go.jp/E/publicdata/naturegenetics/chr01.</a:t>
            </a:r>
            <a:r>
              <a:rPr lang="en-US" sz="1200" dirty="0" smtClean="0">
                <a:hlinkClick r:id="rId4"/>
              </a:rPr>
              <a:t>gif</a:t>
            </a:r>
            <a:endParaRPr lang="en-US" sz="1200" dirty="0"/>
          </a:p>
        </p:txBody>
      </p:sp>
      <p:sp>
        <p:nvSpPr>
          <p:cNvPr id="11" name="Rectangle 10"/>
          <p:cNvSpPr/>
          <p:nvPr/>
        </p:nvSpPr>
        <p:spPr>
          <a:xfrm>
            <a:off x="-1" y="3078040"/>
            <a:ext cx="8939019" cy="1077218"/>
          </a:xfrm>
          <a:prstGeom prst="rect">
            <a:avLst/>
          </a:prstGeom>
          <a:solidFill>
            <a:schemeClr val="accent1">
              <a:lumMod val="40000"/>
              <a:lumOff val="60000"/>
              <a:alpha val="78000"/>
            </a:schemeClr>
          </a:solidFill>
        </p:spPr>
        <p:txBody>
          <a:bodyPr vert="horz" wrap="square" lIns="91440" tIns="45720" rIns="91440" bIns="45720" rtlCol="0">
            <a:spAutoFit/>
          </a:bodyPr>
          <a:lstStyle/>
          <a:p>
            <a:pPr>
              <a:spcBef>
                <a:spcPct val="20000"/>
              </a:spcBef>
              <a:buFont typeface="Arial"/>
              <a:buNone/>
            </a:pPr>
            <a:r>
              <a:rPr lang="en-US" sz="1600" dirty="0" smtClean="0"/>
              <a:t>Below is </a:t>
            </a:r>
            <a:r>
              <a:rPr lang="en-US" sz="1600" dirty="0"/>
              <a:t>a map of </a:t>
            </a:r>
            <a:r>
              <a:rPr lang="en-US" sz="1600" dirty="0" smtClean="0"/>
              <a:t>part of the </a:t>
            </a:r>
            <a:r>
              <a:rPr lang="en-US" sz="1600" dirty="0"/>
              <a:t>first chromosome showing </a:t>
            </a:r>
            <a:r>
              <a:rPr lang="en-US" sz="1600" dirty="0" smtClean="0"/>
              <a:t>the </a:t>
            </a:r>
            <a:r>
              <a:rPr lang="en-US" sz="1600" dirty="0"/>
              <a:t>gene loci present on it. Although different varieties (estimated 40,000 worldwide) will possess different alleles for genes, all individuals will share the same twelve chromosomes and the alleles of each variety will occur at the same position on same chromosome, i.e. at the same gene loci.</a:t>
            </a:r>
          </a:p>
        </p:txBody>
      </p:sp>
      <p:sp>
        <p:nvSpPr>
          <p:cNvPr id="12" name="Rectangle 11"/>
          <p:cNvSpPr/>
          <p:nvPr/>
        </p:nvSpPr>
        <p:spPr>
          <a:xfrm>
            <a:off x="-2" y="6179902"/>
            <a:ext cx="4857896" cy="461665"/>
          </a:xfrm>
          <a:prstGeom prst="rect">
            <a:avLst/>
          </a:prstGeom>
        </p:spPr>
        <p:txBody>
          <a:bodyPr wrap="square">
            <a:spAutoFit/>
          </a:bodyPr>
          <a:lstStyle/>
          <a:p>
            <a:r>
              <a:rPr lang="en-US" sz="1200" dirty="0">
                <a:hlinkClick r:id="rId5"/>
              </a:rPr>
              <a:t>http://www.cambia.org/daisy/RiceGenome/2959/version/default/part/ImageData/data/Rice%</a:t>
            </a:r>
            <a:r>
              <a:rPr lang="en-US" sz="1200" dirty="0" smtClean="0">
                <a:hlinkClick r:id="rId5"/>
              </a:rPr>
              <a:t>20chromosomes.png</a:t>
            </a:r>
            <a:endParaRPr lang="en-US" sz="1200" dirty="0"/>
          </a:p>
        </p:txBody>
      </p:sp>
      <p:sp>
        <p:nvSpPr>
          <p:cNvPr id="14" name="TextBox 13"/>
          <p:cNvSpPr txBox="1"/>
          <p:nvPr/>
        </p:nvSpPr>
        <p:spPr>
          <a:xfrm>
            <a:off x="5149387" y="5778101"/>
            <a:ext cx="3498035" cy="900246"/>
          </a:xfrm>
          <a:prstGeom prst="rect">
            <a:avLst/>
          </a:prstGeom>
          <a:solidFill>
            <a:schemeClr val="bg1"/>
          </a:solidFill>
        </p:spPr>
        <p:txBody>
          <a:bodyPr wrap="none" rtlCol="0">
            <a:spAutoFit/>
          </a:bodyPr>
          <a:lstStyle/>
          <a:p>
            <a:pPr>
              <a:lnSpc>
                <a:spcPct val="150000"/>
              </a:lnSpc>
            </a:pPr>
            <a:r>
              <a:rPr lang="en-US" dirty="0" smtClean="0"/>
              <a:t>By </a:t>
            </a:r>
            <a:r>
              <a:rPr lang="en-US" dirty="0"/>
              <a:t>Chris Paine</a:t>
            </a:r>
          </a:p>
          <a:p>
            <a:pPr>
              <a:lnSpc>
                <a:spcPct val="150000"/>
              </a:lnSpc>
            </a:pPr>
            <a:r>
              <a:rPr lang="en-US" u="sng" dirty="0" smtClean="0">
                <a:hlinkClick r:id="rId6"/>
              </a:rPr>
              <a:t>https</a:t>
            </a:r>
            <a:r>
              <a:rPr lang="en-US" u="sng" dirty="0">
                <a:hlinkClick r:id="rId6"/>
              </a:rPr>
              <a:t>://</a:t>
            </a:r>
            <a:r>
              <a:rPr lang="en-US" u="sng" dirty="0" smtClean="0">
                <a:hlinkClick r:id="rId6"/>
              </a:rPr>
              <a:t>bioknowledgy.weebly.com</a:t>
            </a:r>
            <a:r>
              <a:rPr lang="en-US" u="sng" dirty="0">
                <a:hlinkClick r:id="rId6"/>
              </a:rPr>
              <a:t>/</a:t>
            </a:r>
            <a:r>
              <a:rPr lang="en-US" dirty="0"/>
              <a:t> </a:t>
            </a:r>
            <a:endParaRPr lang="en-US" dirty="0" smtClean="0"/>
          </a:p>
        </p:txBody>
      </p:sp>
    </p:spTree>
    <p:extLst>
      <p:ext uri="{BB962C8B-B14F-4D97-AF65-F5344CB8AC3E}">
        <p14:creationId xmlns:p14="http://schemas.microsoft.com/office/powerpoint/2010/main" val="954357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47783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GB" sz="2000" dirty="0">
                <a:solidFill>
                  <a:srgbClr val="FF0000"/>
                </a:solidFill>
                <a:latin typeface="Arial"/>
                <a:cs typeface="Arial"/>
              </a:rPr>
              <a:t>3.2.U6 Diploid nuclei have pairs of homologous chromosomes. </a:t>
            </a:r>
            <a:r>
              <a:rPr lang="en-GB" sz="2000" dirty="0" smtClean="0">
                <a:solidFill>
                  <a:srgbClr val="FF0000"/>
                </a:solidFill>
                <a:latin typeface="Arial"/>
                <a:cs typeface="Arial"/>
              </a:rPr>
              <a:t> AND 3.2</a:t>
            </a:r>
            <a:r>
              <a:rPr lang="en-GB" sz="2000" dirty="0">
                <a:solidFill>
                  <a:srgbClr val="FF0000"/>
                </a:solidFill>
                <a:latin typeface="Arial"/>
                <a:cs typeface="Arial"/>
              </a:rPr>
              <a:t>.U7 Haploid nuclei have one chromosome of each pair</a:t>
            </a:r>
            <a:r>
              <a:rPr lang="en-GB" sz="2000" dirty="0" smtClean="0">
                <a:solidFill>
                  <a:srgbClr val="FF0000"/>
                </a:solidFill>
                <a:latin typeface="Arial"/>
                <a:cs typeface="Arial"/>
              </a:rPr>
              <a:t>.</a:t>
            </a:r>
            <a:endParaRPr lang="en-GB" sz="2000" dirty="0">
              <a:solidFill>
                <a:srgbClr val="FF0000"/>
              </a:solidFill>
              <a:latin typeface="Arial"/>
              <a:cs typeface="Arial"/>
            </a:endParaRPr>
          </a:p>
        </p:txBody>
      </p:sp>
      <p:pic>
        <p:nvPicPr>
          <p:cNvPr id="5" name="Picture 4"/>
          <p:cNvPicPr>
            <a:picLocks noChangeAspect="1"/>
          </p:cNvPicPr>
          <p:nvPr/>
        </p:nvPicPr>
        <p:blipFill>
          <a:blip r:embed="rId2"/>
          <a:stretch>
            <a:fillRect/>
          </a:stretch>
        </p:blipFill>
        <p:spPr>
          <a:xfrm>
            <a:off x="2451100" y="1485900"/>
            <a:ext cx="5054600" cy="4178300"/>
          </a:xfrm>
          <a:prstGeom prst="rect">
            <a:avLst/>
          </a:prstGeom>
        </p:spPr>
      </p:pic>
      <p:sp>
        <p:nvSpPr>
          <p:cNvPr id="6" name="Rectangle 5"/>
          <p:cNvSpPr/>
          <p:nvPr/>
        </p:nvSpPr>
        <p:spPr>
          <a:xfrm>
            <a:off x="2933700" y="6581001"/>
            <a:ext cx="6210300" cy="276999"/>
          </a:xfrm>
          <a:prstGeom prst="rect">
            <a:avLst/>
          </a:prstGeom>
        </p:spPr>
        <p:txBody>
          <a:bodyPr wrap="square">
            <a:spAutoFit/>
          </a:bodyPr>
          <a:lstStyle/>
          <a:p>
            <a:pPr algn="r"/>
            <a:r>
              <a:rPr lang="en-US" sz="1200" dirty="0">
                <a:hlinkClick r:id="rId3"/>
              </a:rPr>
              <a:t>http://www.biologycorner.com/resources/</a:t>
            </a:r>
            <a:r>
              <a:rPr lang="en-US" sz="1200" dirty="0" smtClean="0">
                <a:hlinkClick r:id="rId3"/>
              </a:rPr>
              <a:t>diploid_life_cycle.gif</a:t>
            </a:r>
            <a:endParaRPr lang="en-US" sz="1200" dirty="0"/>
          </a:p>
        </p:txBody>
      </p:sp>
      <p:sp>
        <p:nvSpPr>
          <p:cNvPr id="7" name="Rectangle 6"/>
          <p:cNvSpPr/>
          <p:nvPr/>
        </p:nvSpPr>
        <p:spPr>
          <a:xfrm>
            <a:off x="6464300" y="4632235"/>
            <a:ext cx="2578100" cy="1384995"/>
          </a:xfrm>
          <a:prstGeom prst="rect">
            <a:avLst/>
          </a:prstGeom>
        </p:spPr>
        <p:txBody>
          <a:bodyPr wrap="square">
            <a:spAutoFit/>
          </a:bodyPr>
          <a:lstStyle/>
          <a:p>
            <a:r>
              <a:rPr lang="en-US" sz="1600" dirty="0"/>
              <a:t>A </a:t>
            </a:r>
            <a:r>
              <a:rPr lang="en-US" sz="2000" b="1" dirty="0"/>
              <a:t>haploid nucleus </a:t>
            </a:r>
            <a:r>
              <a:rPr lang="en-US" sz="1600" dirty="0"/>
              <a:t>has </a:t>
            </a:r>
            <a:r>
              <a:rPr lang="en-US" sz="1600" b="1" dirty="0"/>
              <a:t>one</a:t>
            </a:r>
            <a:r>
              <a:rPr lang="en-US" sz="1600" dirty="0"/>
              <a:t> </a:t>
            </a:r>
            <a:r>
              <a:rPr lang="en-US" sz="1600" dirty="0" smtClean="0"/>
              <a:t>of </a:t>
            </a:r>
            <a:r>
              <a:rPr lang="en-US" sz="1600" b="1" dirty="0" smtClean="0"/>
              <a:t>each chromosome (N)</a:t>
            </a:r>
            <a:r>
              <a:rPr lang="en-US" sz="1600" dirty="0" smtClean="0"/>
              <a:t>. Haploid nuclei in </a:t>
            </a:r>
            <a:r>
              <a:rPr lang="en-US" sz="1600" b="1" dirty="0" smtClean="0"/>
              <a:t>humans</a:t>
            </a:r>
            <a:r>
              <a:rPr lang="en-US" sz="1600" dirty="0" smtClean="0"/>
              <a:t> have </a:t>
            </a:r>
            <a:r>
              <a:rPr lang="en-US" sz="1600" b="1" dirty="0" smtClean="0"/>
              <a:t>23</a:t>
            </a:r>
            <a:r>
              <a:rPr lang="en-US" sz="1600" dirty="0" smtClean="0"/>
              <a:t> different </a:t>
            </a:r>
            <a:r>
              <a:rPr lang="en-US" sz="1600" b="1" dirty="0" smtClean="0"/>
              <a:t>chromosomes</a:t>
            </a:r>
            <a:r>
              <a:rPr lang="en-US" sz="1600" dirty="0" smtClean="0"/>
              <a:t>.</a:t>
            </a:r>
          </a:p>
        </p:txBody>
      </p:sp>
      <p:sp>
        <p:nvSpPr>
          <p:cNvPr id="8" name="Rectangle 7"/>
          <p:cNvSpPr/>
          <p:nvPr/>
        </p:nvSpPr>
        <p:spPr>
          <a:xfrm>
            <a:off x="215900" y="592632"/>
            <a:ext cx="7531100" cy="892552"/>
          </a:xfrm>
          <a:prstGeom prst="rect">
            <a:avLst/>
          </a:prstGeom>
          <a:noFill/>
        </p:spPr>
        <p:txBody>
          <a:bodyPr wrap="square">
            <a:spAutoFit/>
          </a:bodyPr>
          <a:lstStyle/>
          <a:p>
            <a:r>
              <a:rPr lang="en-US" sz="1600" dirty="0">
                <a:solidFill>
                  <a:srgbClr val="FF0000"/>
                </a:solidFill>
              </a:rPr>
              <a:t>A </a:t>
            </a:r>
            <a:r>
              <a:rPr lang="en-US" sz="2000" b="1" dirty="0">
                <a:solidFill>
                  <a:srgbClr val="FF0000"/>
                </a:solidFill>
              </a:rPr>
              <a:t>diploid nucleus</a:t>
            </a:r>
            <a:r>
              <a:rPr lang="en-US" sz="1600" dirty="0">
                <a:solidFill>
                  <a:srgbClr val="FF0000"/>
                </a:solidFill>
              </a:rPr>
              <a:t> </a:t>
            </a:r>
            <a:r>
              <a:rPr lang="en-US" sz="1600" dirty="0" smtClean="0">
                <a:solidFill>
                  <a:srgbClr val="FF0000"/>
                </a:solidFill>
              </a:rPr>
              <a:t>has </a:t>
            </a:r>
            <a:r>
              <a:rPr lang="en-US" sz="1600" b="1" dirty="0" smtClean="0">
                <a:solidFill>
                  <a:srgbClr val="FF0000"/>
                </a:solidFill>
              </a:rPr>
              <a:t>two</a:t>
            </a:r>
            <a:r>
              <a:rPr lang="en-US" sz="1600" dirty="0" smtClean="0">
                <a:solidFill>
                  <a:srgbClr val="FF0000"/>
                </a:solidFill>
              </a:rPr>
              <a:t> of </a:t>
            </a:r>
            <a:r>
              <a:rPr lang="en-US" sz="1600" b="1" dirty="0" smtClean="0">
                <a:solidFill>
                  <a:srgbClr val="FF0000"/>
                </a:solidFill>
              </a:rPr>
              <a:t>each</a:t>
            </a:r>
            <a:r>
              <a:rPr lang="en-US" sz="1600" dirty="0" smtClean="0">
                <a:solidFill>
                  <a:srgbClr val="FF0000"/>
                </a:solidFill>
              </a:rPr>
              <a:t> </a:t>
            </a:r>
            <a:r>
              <a:rPr lang="en-US" sz="1600" b="1" dirty="0" smtClean="0">
                <a:solidFill>
                  <a:srgbClr val="FF0000"/>
                </a:solidFill>
              </a:rPr>
              <a:t>chromosome</a:t>
            </a:r>
            <a:r>
              <a:rPr lang="en-US" sz="1600" dirty="0" smtClean="0">
                <a:solidFill>
                  <a:srgbClr val="FF0000"/>
                </a:solidFill>
              </a:rPr>
              <a:t> </a:t>
            </a:r>
            <a:r>
              <a:rPr lang="en-US" sz="1600" b="1" dirty="0" smtClean="0">
                <a:solidFill>
                  <a:srgbClr val="FF0000"/>
                </a:solidFill>
              </a:rPr>
              <a:t>(2N)</a:t>
            </a:r>
            <a:r>
              <a:rPr lang="en-US" sz="1600" dirty="0" smtClean="0">
                <a:solidFill>
                  <a:srgbClr val="FF0000"/>
                </a:solidFill>
              </a:rPr>
              <a:t>. Therefore diploid </a:t>
            </a:r>
            <a:r>
              <a:rPr lang="en-US" sz="1600" dirty="0">
                <a:solidFill>
                  <a:srgbClr val="FF0000"/>
                </a:solidFill>
              </a:rPr>
              <a:t>nuclei have two copies of every gene, apart from </a:t>
            </a:r>
            <a:r>
              <a:rPr lang="en-US" sz="1600" dirty="0" smtClean="0">
                <a:solidFill>
                  <a:srgbClr val="FF0000"/>
                </a:solidFill>
              </a:rPr>
              <a:t>the genes </a:t>
            </a:r>
            <a:r>
              <a:rPr lang="en-US" sz="1600" dirty="0">
                <a:solidFill>
                  <a:srgbClr val="FF0000"/>
                </a:solidFill>
              </a:rPr>
              <a:t>on the sex </a:t>
            </a:r>
            <a:r>
              <a:rPr lang="en-US" sz="1600" dirty="0" smtClean="0">
                <a:solidFill>
                  <a:srgbClr val="FF0000"/>
                </a:solidFill>
              </a:rPr>
              <a:t>chromosomes. For example the Diploid </a:t>
            </a:r>
            <a:r>
              <a:rPr lang="en-US" sz="1600" dirty="0">
                <a:solidFill>
                  <a:srgbClr val="FF0000"/>
                </a:solidFill>
              </a:rPr>
              <a:t>nuclei in </a:t>
            </a:r>
            <a:r>
              <a:rPr lang="en-US" sz="1600" b="1" dirty="0">
                <a:solidFill>
                  <a:srgbClr val="FF0000"/>
                </a:solidFill>
              </a:rPr>
              <a:t>humans</a:t>
            </a:r>
            <a:r>
              <a:rPr lang="en-US" sz="1600" dirty="0">
                <a:solidFill>
                  <a:srgbClr val="FF0000"/>
                </a:solidFill>
              </a:rPr>
              <a:t> contain </a:t>
            </a:r>
            <a:r>
              <a:rPr lang="en-US" sz="1600" b="1" dirty="0">
                <a:solidFill>
                  <a:srgbClr val="FF0000"/>
                </a:solidFill>
              </a:rPr>
              <a:t>46 </a:t>
            </a:r>
            <a:r>
              <a:rPr lang="en-US" sz="1600" b="1" dirty="0" smtClean="0">
                <a:solidFill>
                  <a:srgbClr val="FF0000"/>
                </a:solidFill>
              </a:rPr>
              <a:t>chromosomes</a:t>
            </a:r>
            <a:r>
              <a:rPr lang="en-US" sz="1600" dirty="0" smtClean="0">
                <a:solidFill>
                  <a:srgbClr val="FF0000"/>
                </a:solidFill>
              </a:rPr>
              <a:t>. </a:t>
            </a:r>
            <a:endParaRPr lang="en-US" sz="1600" dirty="0">
              <a:solidFill>
                <a:srgbClr val="FF0000"/>
              </a:solidFill>
            </a:endParaRPr>
          </a:p>
        </p:txBody>
      </p:sp>
      <p:sp>
        <p:nvSpPr>
          <p:cNvPr id="9" name="Rectangle 8"/>
          <p:cNvSpPr/>
          <p:nvPr/>
        </p:nvSpPr>
        <p:spPr>
          <a:xfrm>
            <a:off x="215900" y="4295170"/>
            <a:ext cx="3009900" cy="1569660"/>
          </a:xfrm>
          <a:prstGeom prst="rect">
            <a:avLst/>
          </a:prstGeom>
        </p:spPr>
        <p:txBody>
          <a:bodyPr wrap="square">
            <a:spAutoFit/>
          </a:bodyPr>
          <a:lstStyle/>
          <a:p>
            <a:r>
              <a:rPr lang="en-US" sz="1600" dirty="0" smtClean="0">
                <a:solidFill>
                  <a:srgbClr val="FF0000"/>
                </a:solidFill>
              </a:rPr>
              <a:t>Gametes </a:t>
            </a:r>
            <a:r>
              <a:rPr lang="en-US" sz="1600" dirty="0">
                <a:solidFill>
                  <a:srgbClr val="FF0000"/>
                </a:solidFill>
              </a:rPr>
              <a:t>are the sex cells that fuse together during sexual reproduction. Gametes have haploid nuclei, so in humans both egg and sperm cells contain 23 chromosomes.</a:t>
            </a:r>
          </a:p>
        </p:txBody>
      </p:sp>
      <p:sp>
        <p:nvSpPr>
          <p:cNvPr id="10" name="Rectangle 9"/>
          <p:cNvSpPr/>
          <p:nvPr/>
        </p:nvSpPr>
        <p:spPr>
          <a:xfrm>
            <a:off x="215900" y="2413554"/>
            <a:ext cx="2717800" cy="1077218"/>
          </a:xfrm>
          <a:prstGeom prst="rect">
            <a:avLst/>
          </a:prstGeom>
        </p:spPr>
        <p:txBody>
          <a:bodyPr wrap="square">
            <a:spAutoFit/>
          </a:bodyPr>
          <a:lstStyle/>
          <a:p>
            <a:r>
              <a:rPr lang="en-US" sz="1600" dirty="0" smtClean="0"/>
              <a:t>The </a:t>
            </a:r>
            <a:r>
              <a:rPr lang="en-US" sz="1600" dirty="0" err="1" smtClean="0"/>
              <a:t>fertilised</a:t>
            </a:r>
            <a:r>
              <a:rPr lang="en-US" sz="1600" dirty="0" smtClean="0"/>
              <a:t> egg cell (Zygote) therefore is a diploid (2N) cell containing two of each chromosome.</a:t>
            </a:r>
            <a:endParaRPr lang="en-US" sz="1600" dirty="0"/>
          </a:p>
        </p:txBody>
      </p:sp>
      <p:sp>
        <p:nvSpPr>
          <p:cNvPr id="14" name="Rectangle 13"/>
          <p:cNvSpPr/>
          <p:nvPr/>
        </p:nvSpPr>
        <p:spPr>
          <a:xfrm>
            <a:off x="215900" y="6017230"/>
            <a:ext cx="4737100" cy="738664"/>
          </a:xfrm>
          <a:prstGeom prst="rect">
            <a:avLst/>
          </a:prstGeom>
        </p:spPr>
        <p:txBody>
          <a:bodyPr wrap="square">
            <a:spAutoFit/>
          </a:bodyPr>
          <a:lstStyle/>
          <a:p>
            <a:r>
              <a:rPr lang="en-US" sz="1400" i="1" dirty="0" err="1"/>
              <a:t>n</a:t>
            </a:r>
            <a:r>
              <a:rPr lang="en-US" sz="1400" i="1" dirty="0" err="1" smtClean="0"/>
              <a:t>.b.</a:t>
            </a:r>
            <a:r>
              <a:rPr lang="en-US" sz="1400" i="1" dirty="0" smtClean="0"/>
              <a:t> Diploid nuclei are less susceptible to genetic diseases: have two copies of a gene means organisms are more likely to possess at least one healthy copy.</a:t>
            </a:r>
            <a:endParaRPr lang="en-US" sz="1400" i="1" dirty="0"/>
          </a:p>
        </p:txBody>
      </p:sp>
    </p:spTree>
    <p:extLst>
      <p:ext uri="{BB962C8B-B14F-4D97-AF65-F5344CB8AC3E}">
        <p14:creationId xmlns:p14="http://schemas.microsoft.com/office/powerpoint/2010/main" val="2624266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52461" y="3058872"/>
            <a:ext cx="6799161" cy="3824528"/>
          </a:xfrm>
          <a:prstGeom prst="rect">
            <a:avLst/>
          </a:prstGeom>
        </p:spPr>
      </p:pic>
      <p:pic>
        <p:nvPicPr>
          <p:cNvPr id="13" name="Picture 12"/>
          <p:cNvPicPr>
            <a:picLocks noChangeAspect="1"/>
          </p:cNvPicPr>
          <p:nvPr/>
        </p:nvPicPr>
        <p:blipFill>
          <a:blip r:embed="rId3"/>
          <a:stretch>
            <a:fillRect/>
          </a:stretch>
        </p:blipFill>
        <p:spPr>
          <a:xfrm>
            <a:off x="4334933" y="2536710"/>
            <a:ext cx="6525248" cy="4353565"/>
          </a:xfrm>
          <a:prstGeom prst="rect">
            <a:avLst/>
          </a:prstGeom>
        </p:spPr>
      </p:pic>
      <p:pic>
        <p:nvPicPr>
          <p:cNvPr id="10" name="Picture 9"/>
          <p:cNvPicPr>
            <a:picLocks noChangeAspect="1"/>
          </p:cNvPicPr>
          <p:nvPr/>
        </p:nvPicPr>
        <p:blipFill>
          <a:blip r:embed="rId4"/>
          <a:stretch>
            <a:fillRect/>
          </a:stretch>
        </p:blipFill>
        <p:spPr>
          <a:xfrm>
            <a:off x="4053773" y="6875"/>
            <a:ext cx="5356927" cy="2529835"/>
          </a:xfrm>
          <a:prstGeom prst="rect">
            <a:avLst/>
          </a:prstGeom>
        </p:spPr>
      </p:pic>
      <p:pic>
        <p:nvPicPr>
          <p:cNvPr id="7" name="Picture 6"/>
          <p:cNvPicPr>
            <a:picLocks noChangeAspect="1"/>
          </p:cNvPicPr>
          <p:nvPr/>
        </p:nvPicPr>
        <p:blipFill>
          <a:blip r:embed="rId5"/>
          <a:stretch>
            <a:fillRect/>
          </a:stretch>
        </p:blipFill>
        <p:spPr>
          <a:xfrm>
            <a:off x="0" y="4762"/>
            <a:ext cx="4334933" cy="3251201"/>
          </a:xfrm>
          <a:prstGeom prst="rect">
            <a:avLst/>
          </a:prstGeom>
        </p:spPr>
      </p:pic>
      <p:sp>
        <p:nvSpPr>
          <p:cNvPr id="8" name="Rectangle 7"/>
          <p:cNvSpPr/>
          <p:nvPr/>
        </p:nvSpPr>
        <p:spPr>
          <a:xfrm>
            <a:off x="-237067" y="2978964"/>
            <a:ext cx="4572000" cy="276999"/>
          </a:xfrm>
          <a:prstGeom prst="rect">
            <a:avLst/>
          </a:prstGeom>
        </p:spPr>
        <p:txBody>
          <a:bodyPr>
            <a:spAutoFit/>
          </a:bodyPr>
          <a:lstStyle/>
          <a:p>
            <a:pPr algn="r"/>
            <a:r>
              <a:rPr lang="en-US" sz="1200" dirty="0">
                <a:hlinkClick r:id="rId6"/>
              </a:rPr>
              <a:t>https://commons.wikimedia.org/wiki/</a:t>
            </a:r>
            <a:r>
              <a:rPr lang="en-US" sz="1200" dirty="0" smtClean="0">
                <a:hlinkClick r:id="rId6"/>
              </a:rPr>
              <a:t>File:Hinohikari.jpg</a:t>
            </a:r>
            <a:endParaRPr lang="en-US" sz="1200" dirty="0"/>
          </a:p>
        </p:txBody>
      </p:sp>
      <p:sp>
        <p:nvSpPr>
          <p:cNvPr id="11" name="Rectangle 10"/>
          <p:cNvSpPr/>
          <p:nvPr/>
        </p:nvSpPr>
        <p:spPr>
          <a:xfrm>
            <a:off x="4334933" y="2259711"/>
            <a:ext cx="5075767" cy="276999"/>
          </a:xfrm>
          <a:prstGeom prst="rect">
            <a:avLst/>
          </a:prstGeom>
        </p:spPr>
        <p:txBody>
          <a:bodyPr wrap="square">
            <a:spAutoFit/>
          </a:bodyPr>
          <a:lstStyle/>
          <a:p>
            <a:pPr algn="r"/>
            <a:r>
              <a:rPr lang="en-US" sz="1200" dirty="0">
                <a:hlinkClick r:id="rId7"/>
              </a:rPr>
              <a:t>http://pic20.picturetrail.com/VOL176/4853602/20795519/357799225.</a:t>
            </a:r>
            <a:r>
              <a:rPr lang="en-US" sz="1200" dirty="0" smtClean="0">
                <a:hlinkClick r:id="rId7"/>
              </a:rPr>
              <a:t>jpg</a:t>
            </a:r>
            <a:endParaRPr lang="en-US" sz="1200" dirty="0"/>
          </a:p>
        </p:txBody>
      </p:sp>
      <p:sp>
        <p:nvSpPr>
          <p:cNvPr id="6" name="Rectangle 5"/>
          <p:cNvSpPr/>
          <p:nvPr/>
        </p:nvSpPr>
        <p:spPr>
          <a:xfrm>
            <a:off x="0" y="6421735"/>
            <a:ext cx="4334933" cy="461665"/>
          </a:xfrm>
          <a:prstGeom prst="rect">
            <a:avLst/>
          </a:prstGeom>
        </p:spPr>
        <p:txBody>
          <a:bodyPr wrap="square">
            <a:spAutoFit/>
          </a:bodyPr>
          <a:lstStyle/>
          <a:p>
            <a:r>
              <a:rPr lang="en-US" sz="1200" dirty="0">
                <a:hlinkClick r:id="rId8"/>
              </a:rPr>
              <a:t>https://commons.wikimedia.org/wiki/File:Dog_%28Canis_lupus_familiaris%29_%281%29.</a:t>
            </a:r>
            <a:r>
              <a:rPr lang="en-US" sz="1200" dirty="0" smtClean="0">
                <a:hlinkClick r:id="rId8"/>
              </a:rPr>
              <a:t>jpg</a:t>
            </a:r>
            <a:endParaRPr lang="en-US" sz="1200" dirty="0"/>
          </a:p>
        </p:txBody>
      </p:sp>
      <p:sp>
        <p:nvSpPr>
          <p:cNvPr id="4" name="Rectangle 3"/>
          <p:cNvSpPr/>
          <p:nvPr/>
        </p:nvSpPr>
        <p:spPr>
          <a:xfrm>
            <a:off x="4334933" y="6428610"/>
            <a:ext cx="5075767" cy="461665"/>
          </a:xfrm>
          <a:prstGeom prst="rect">
            <a:avLst/>
          </a:prstGeom>
        </p:spPr>
        <p:txBody>
          <a:bodyPr wrap="square">
            <a:spAutoFit/>
          </a:bodyPr>
          <a:lstStyle/>
          <a:p>
            <a:r>
              <a:rPr lang="en-US" sz="1200" dirty="0">
                <a:hlinkClick r:id="rId9"/>
              </a:rPr>
              <a:t>https://commons.wikimedia.org/wiki/File:Pan_troglodytes_Sweetwaters_Chimpanzee_Sanctuary,</a:t>
            </a:r>
            <a:r>
              <a:rPr lang="en-US" sz="1200" dirty="0" smtClean="0">
                <a:hlinkClick r:id="rId9"/>
              </a:rPr>
              <a:t>_Kenya.jpg</a:t>
            </a:r>
            <a:endParaRPr lang="en-US" sz="1200" dirty="0"/>
          </a:p>
        </p:txBody>
      </p:sp>
      <p:sp>
        <p:nvSpPr>
          <p:cNvPr id="3" name="Title 1"/>
          <p:cNvSpPr txBox="1">
            <a:spLocks/>
          </p:cNvSpPr>
          <p:nvPr/>
        </p:nvSpPr>
        <p:spPr>
          <a:xfrm>
            <a:off x="0" y="4762"/>
            <a:ext cx="9144000" cy="48839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GB" sz="1500" dirty="0">
                <a:latin typeface="Arial"/>
                <a:cs typeface="Arial"/>
              </a:rPr>
              <a:t>3.2.A3 Comparison of diploid chromosome numbers of Homo sapiens, Pan troglodytes, </a:t>
            </a:r>
            <a:r>
              <a:rPr lang="en-GB" sz="1500" dirty="0" err="1">
                <a:latin typeface="Arial"/>
                <a:cs typeface="Arial"/>
              </a:rPr>
              <a:t>Canis</a:t>
            </a:r>
            <a:r>
              <a:rPr lang="en-GB" sz="1500" dirty="0">
                <a:latin typeface="Arial"/>
                <a:cs typeface="Arial"/>
              </a:rPr>
              <a:t> </a:t>
            </a:r>
            <a:r>
              <a:rPr lang="en-GB" sz="1500" dirty="0" err="1">
                <a:latin typeface="Arial"/>
                <a:cs typeface="Arial"/>
              </a:rPr>
              <a:t>familiaris</a:t>
            </a:r>
            <a:r>
              <a:rPr lang="en-GB" sz="1500" dirty="0">
                <a:latin typeface="Arial"/>
                <a:cs typeface="Arial"/>
              </a:rPr>
              <a:t>, </a:t>
            </a:r>
            <a:r>
              <a:rPr lang="en-GB" sz="1500" dirty="0" err="1">
                <a:latin typeface="Arial"/>
                <a:cs typeface="Arial"/>
              </a:rPr>
              <a:t>Oryza</a:t>
            </a:r>
            <a:r>
              <a:rPr lang="en-GB" sz="1500" dirty="0">
                <a:latin typeface="Arial"/>
                <a:cs typeface="Arial"/>
              </a:rPr>
              <a:t> </a:t>
            </a:r>
            <a:r>
              <a:rPr lang="en-GB" sz="1500" dirty="0" err="1">
                <a:latin typeface="Arial"/>
                <a:cs typeface="Arial"/>
              </a:rPr>
              <a:t>sativa</a:t>
            </a:r>
            <a:r>
              <a:rPr lang="en-GB" sz="1500" dirty="0">
                <a:latin typeface="Arial"/>
                <a:cs typeface="Arial"/>
              </a:rPr>
              <a:t>, </a:t>
            </a:r>
            <a:r>
              <a:rPr lang="en-GB" sz="1500" dirty="0" err="1">
                <a:latin typeface="Arial"/>
                <a:cs typeface="Arial"/>
              </a:rPr>
              <a:t>Parascaris</a:t>
            </a:r>
            <a:r>
              <a:rPr lang="en-GB" sz="1500" dirty="0">
                <a:latin typeface="Arial"/>
                <a:cs typeface="Arial"/>
              </a:rPr>
              <a:t> </a:t>
            </a:r>
            <a:r>
              <a:rPr lang="en-GB" sz="1500" dirty="0" err="1">
                <a:latin typeface="Arial"/>
                <a:cs typeface="Arial"/>
              </a:rPr>
              <a:t>equorum</a:t>
            </a:r>
            <a:r>
              <a:rPr lang="en-GB" sz="1500" dirty="0" smtClean="0">
                <a:latin typeface="Arial"/>
                <a:cs typeface="Arial"/>
              </a:rPr>
              <a:t>.</a:t>
            </a:r>
            <a:endParaRPr lang="en-GB" sz="1500" dirty="0">
              <a:latin typeface="Arial"/>
              <a:cs typeface="Arial"/>
            </a:endParaRPr>
          </a:p>
        </p:txBody>
      </p:sp>
      <p:sp>
        <p:nvSpPr>
          <p:cNvPr id="2" name="Rectangle 1"/>
          <p:cNvSpPr/>
          <p:nvPr/>
        </p:nvSpPr>
        <p:spPr>
          <a:xfrm>
            <a:off x="0" y="717034"/>
            <a:ext cx="2752702" cy="369332"/>
          </a:xfrm>
          <a:prstGeom prst="rect">
            <a:avLst/>
          </a:prstGeom>
          <a:solidFill>
            <a:srgbClr val="FFFFFF">
              <a:alpha val="82000"/>
            </a:srgbClr>
          </a:solidFill>
        </p:spPr>
        <p:txBody>
          <a:bodyPr wrap="none">
            <a:spAutoFit/>
          </a:bodyPr>
          <a:lstStyle/>
          <a:p>
            <a:pPr algn="ctr"/>
            <a:r>
              <a:rPr lang="en-GB" dirty="0" smtClean="0">
                <a:latin typeface="Arial"/>
                <a:cs typeface="Arial"/>
              </a:rPr>
              <a:t>Asian rice (</a:t>
            </a:r>
            <a:r>
              <a:rPr lang="en-GB" i="1" dirty="0" err="1" smtClean="0">
                <a:latin typeface="Arial"/>
                <a:cs typeface="Arial"/>
              </a:rPr>
              <a:t>Oryza</a:t>
            </a:r>
            <a:r>
              <a:rPr lang="en-GB" i="1" dirty="0" smtClean="0">
                <a:latin typeface="Arial"/>
                <a:cs typeface="Arial"/>
              </a:rPr>
              <a:t> </a:t>
            </a:r>
            <a:r>
              <a:rPr lang="en-GB" i="1" dirty="0" err="1" smtClean="0">
                <a:latin typeface="Arial"/>
                <a:cs typeface="Arial"/>
              </a:rPr>
              <a:t>sativa</a:t>
            </a:r>
            <a:r>
              <a:rPr lang="en-GB" i="1" dirty="0" smtClean="0">
                <a:latin typeface="Arial"/>
                <a:cs typeface="Arial"/>
              </a:rPr>
              <a:t>)</a:t>
            </a:r>
            <a:endParaRPr lang="en-US" i="1" dirty="0"/>
          </a:p>
        </p:txBody>
      </p:sp>
      <p:sp>
        <p:nvSpPr>
          <p:cNvPr id="14" name="Rectangle 13"/>
          <p:cNvSpPr/>
          <p:nvPr/>
        </p:nvSpPr>
        <p:spPr>
          <a:xfrm>
            <a:off x="0" y="3529568"/>
            <a:ext cx="3458073" cy="369332"/>
          </a:xfrm>
          <a:prstGeom prst="rect">
            <a:avLst/>
          </a:prstGeom>
          <a:solidFill>
            <a:srgbClr val="FFFFFF">
              <a:alpha val="82000"/>
            </a:srgbClr>
          </a:solidFill>
        </p:spPr>
        <p:txBody>
          <a:bodyPr wrap="none">
            <a:spAutoFit/>
          </a:bodyPr>
          <a:lstStyle/>
          <a:p>
            <a:pPr algn="ctr"/>
            <a:r>
              <a:rPr lang="en-GB" dirty="0" smtClean="0">
                <a:latin typeface="Arial"/>
                <a:cs typeface="Arial"/>
              </a:rPr>
              <a:t>Domestic Dog (</a:t>
            </a:r>
            <a:r>
              <a:rPr lang="en-GB" i="1" dirty="0" err="1">
                <a:latin typeface="Arial"/>
                <a:cs typeface="Arial"/>
              </a:rPr>
              <a:t>Canis</a:t>
            </a:r>
            <a:r>
              <a:rPr lang="en-GB" i="1" dirty="0">
                <a:latin typeface="Arial"/>
                <a:cs typeface="Arial"/>
              </a:rPr>
              <a:t> </a:t>
            </a:r>
            <a:r>
              <a:rPr lang="en-GB" i="1" dirty="0" err="1">
                <a:latin typeface="Arial"/>
                <a:cs typeface="Arial"/>
              </a:rPr>
              <a:t>familiaris</a:t>
            </a:r>
            <a:r>
              <a:rPr lang="en-GB" i="1" dirty="0" smtClean="0">
                <a:latin typeface="Arial"/>
                <a:cs typeface="Arial"/>
              </a:rPr>
              <a:t>)</a:t>
            </a:r>
            <a:endParaRPr lang="en-US" i="1" dirty="0"/>
          </a:p>
        </p:txBody>
      </p:sp>
      <p:sp>
        <p:nvSpPr>
          <p:cNvPr id="16" name="Rectangle 15"/>
          <p:cNvSpPr/>
          <p:nvPr/>
        </p:nvSpPr>
        <p:spPr>
          <a:xfrm>
            <a:off x="4964038" y="1369536"/>
            <a:ext cx="4446662" cy="369332"/>
          </a:xfrm>
          <a:prstGeom prst="rect">
            <a:avLst/>
          </a:prstGeom>
          <a:solidFill>
            <a:srgbClr val="FFFFFF">
              <a:alpha val="82000"/>
            </a:srgbClr>
          </a:solidFill>
        </p:spPr>
        <p:txBody>
          <a:bodyPr wrap="none">
            <a:spAutoFit/>
          </a:bodyPr>
          <a:lstStyle/>
          <a:p>
            <a:pPr algn="r"/>
            <a:r>
              <a:rPr lang="en-GB" dirty="0" smtClean="0">
                <a:latin typeface="Arial"/>
                <a:cs typeface="Arial"/>
              </a:rPr>
              <a:t>Equine roundworm (</a:t>
            </a:r>
            <a:r>
              <a:rPr lang="en-GB" i="1" dirty="0" err="1">
                <a:latin typeface="Arial"/>
                <a:cs typeface="Arial"/>
              </a:rPr>
              <a:t>Parascaris</a:t>
            </a:r>
            <a:r>
              <a:rPr lang="en-GB" i="1" dirty="0">
                <a:latin typeface="Arial"/>
                <a:cs typeface="Arial"/>
              </a:rPr>
              <a:t> </a:t>
            </a:r>
            <a:r>
              <a:rPr lang="en-GB" i="1" dirty="0" err="1">
                <a:latin typeface="Arial"/>
                <a:cs typeface="Arial"/>
              </a:rPr>
              <a:t>equorum</a:t>
            </a:r>
            <a:r>
              <a:rPr lang="en-GB" i="1" dirty="0" smtClean="0">
                <a:latin typeface="Arial"/>
                <a:cs typeface="Arial"/>
              </a:rPr>
              <a:t>)</a:t>
            </a:r>
            <a:endParaRPr lang="en-US" i="1" dirty="0"/>
          </a:p>
        </p:txBody>
      </p:sp>
      <p:sp>
        <p:nvSpPr>
          <p:cNvPr id="17" name="Rectangle 16"/>
          <p:cNvSpPr/>
          <p:nvPr/>
        </p:nvSpPr>
        <p:spPr>
          <a:xfrm>
            <a:off x="5638801" y="5919346"/>
            <a:ext cx="3505200" cy="369332"/>
          </a:xfrm>
          <a:prstGeom prst="rect">
            <a:avLst/>
          </a:prstGeom>
          <a:solidFill>
            <a:srgbClr val="FFFFFF">
              <a:alpha val="82000"/>
            </a:srgbClr>
          </a:solidFill>
        </p:spPr>
        <p:txBody>
          <a:bodyPr wrap="square">
            <a:spAutoFit/>
          </a:bodyPr>
          <a:lstStyle/>
          <a:p>
            <a:pPr algn="r"/>
            <a:r>
              <a:rPr lang="en-GB" dirty="0" smtClean="0">
                <a:latin typeface="Arial"/>
                <a:cs typeface="Arial"/>
              </a:rPr>
              <a:t>Chimpanzee (</a:t>
            </a:r>
            <a:r>
              <a:rPr lang="en-GB" i="1" dirty="0">
                <a:latin typeface="Arial"/>
                <a:cs typeface="Arial"/>
              </a:rPr>
              <a:t>Pan troglodytes</a:t>
            </a:r>
            <a:r>
              <a:rPr lang="en-GB" i="1" dirty="0" smtClean="0">
                <a:latin typeface="Arial"/>
                <a:cs typeface="Arial"/>
              </a:rPr>
              <a:t>)</a:t>
            </a:r>
            <a:endParaRPr lang="en-US" i="1" dirty="0"/>
          </a:p>
        </p:txBody>
      </p:sp>
      <p:sp>
        <p:nvSpPr>
          <p:cNvPr id="18" name="Rectangle 17"/>
          <p:cNvSpPr/>
          <p:nvPr/>
        </p:nvSpPr>
        <p:spPr>
          <a:xfrm>
            <a:off x="2951878" y="2349329"/>
            <a:ext cx="3487022" cy="1015663"/>
          </a:xfrm>
          <a:prstGeom prst="rect">
            <a:avLst/>
          </a:prstGeom>
          <a:solidFill>
            <a:srgbClr val="FFFFFF"/>
          </a:solidFill>
          <a:ln>
            <a:solidFill>
              <a:schemeClr val="tx1"/>
            </a:solidFill>
          </a:ln>
        </p:spPr>
        <p:txBody>
          <a:bodyPr wrap="square">
            <a:spAutoFit/>
          </a:bodyPr>
          <a:lstStyle/>
          <a:p>
            <a:pPr algn="ctr"/>
            <a:r>
              <a:rPr lang="en-GB" sz="2000" dirty="0" smtClean="0">
                <a:latin typeface="Arial"/>
                <a:cs typeface="Arial"/>
              </a:rPr>
              <a:t>How many diploid chromosomes does each species possess?</a:t>
            </a:r>
            <a:endParaRPr lang="en-US" sz="2000" dirty="0"/>
          </a:p>
        </p:txBody>
      </p:sp>
      <p:sp>
        <p:nvSpPr>
          <p:cNvPr id="19" name="Oval 18"/>
          <p:cNvSpPr>
            <a:spLocks noChangeAspect="1"/>
          </p:cNvSpPr>
          <p:nvPr/>
        </p:nvSpPr>
        <p:spPr>
          <a:xfrm>
            <a:off x="2665978" y="667700"/>
            <a:ext cx="468000" cy="46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dirty="0" smtClean="0">
                <a:solidFill>
                  <a:srgbClr val="FF0000"/>
                </a:solidFill>
              </a:rPr>
              <a:t>24</a:t>
            </a:r>
            <a:endParaRPr lang="en-US" b="1" dirty="0">
              <a:solidFill>
                <a:srgbClr val="FF0000"/>
              </a:solidFill>
            </a:endParaRPr>
          </a:p>
        </p:txBody>
      </p:sp>
      <p:sp>
        <p:nvSpPr>
          <p:cNvPr id="20" name="Oval 19"/>
          <p:cNvSpPr>
            <a:spLocks noChangeAspect="1"/>
          </p:cNvSpPr>
          <p:nvPr/>
        </p:nvSpPr>
        <p:spPr>
          <a:xfrm>
            <a:off x="3367978" y="3474400"/>
            <a:ext cx="468000" cy="46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dirty="0" smtClean="0">
                <a:solidFill>
                  <a:srgbClr val="FF0000"/>
                </a:solidFill>
              </a:rPr>
              <a:t>78</a:t>
            </a:r>
            <a:endParaRPr lang="en-US" b="1" dirty="0">
              <a:solidFill>
                <a:srgbClr val="FF0000"/>
              </a:solidFill>
            </a:endParaRPr>
          </a:p>
        </p:txBody>
      </p:sp>
      <p:sp>
        <p:nvSpPr>
          <p:cNvPr id="21" name="Oval 20"/>
          <p:cNvSpPr>
            <a:spLocks noChangeAspect="1"/>
          </p:cNvSpPr>
          <p:nvPr/>
        </p:nvSpPr>
        <p:spPr>
          <a:xfrm>
            <a:off x="5336478" y="5871710"/>
            <a:ext cx="468000" cy="46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dirty="0" smtClean="0">
                <a:solidFill>
                  <a:srgbClr val="FF0000"/>
                </a:solidFill>
              </a:rPr>
              <a:t>48</a:t>
            </a:r>
            <a:endParaRPr lang="en-US" b="1" dirty="0">
              <a:solidFill>
                <a:srgbClr val="FF0000"/>
              </a:solidFill>
            </a:endParaRPr>
          </a:p>
        </p:txBody>
      </p:sp>
      <p:sp>
        <p:nvSpPr>
          <p:cNvPr id="22" name="Oval 21"/>
          <p:cNvSpPr>
            <a:spLocks noChangeAspect="1"/>
          </p:cNvSpPr>
          <p:nvPr/>
        </p:nvSpPr>
        <p:spPr>
          <a:xfrm>
            <a:off x="4590338" y="1319768"/>
            <a:ext cx="468000" cy="468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dirty="0" smtClean="0">
                <a:solidFill>
                  <a:srgbClr val="FF0000"/>
                </a:solidFill>
              </a:rPr>
              <a:t>2</a:t>
            </a:r>
            <a:endParaRPr lang="en-US" b="1" dirty="0">
              <a:solidFill>
                <a:srgbClr val="FF0000"/>
              </a:solidFill>
            </a:endParaRPr>
          </a:p>
        </p:txBody>
      </p:sp>
    </p:spTree>
    <p:extLst>
      <p:ext uri="{BB962C8B-B14F-4D97-AF65-F5344CB8AC3E}">
        <p14:creationId xmlns:p14="http://schemas.microsoft.com/office/powerpoint/2010/main" val="1877954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3"/>
            <a:ext cx="9144000" cy="500726"/>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GB" sz="2000" dirty="0">
                <a:solidFill>
                  <a:srgbClr val="FF0000"/>
                </a:solidFill>
                <a:latin typeface="Arial"/>
                <a:cs typeface="Arial"/>
              </a:rPr>
              <a:t>3.2.U5 </a:t>
            </a:r>
            <a:r>
              <a:rPr lang="en-GB" sz="2000" dirty="0" smtClean="0">
                <a:solidFill>
                  <a:srgbClr val="FF0000"/>
                </a:solidFill>
                <a:latin typeface="Arial"/>
                <a:cs typeface="Arial"/>
              </a:rPr>
              <a:t>Homologous </a:t>
            </a:r>
            <a:r>
              <a:rPr lang="en-GB" sz="2000" dirty="0">
                <a:solidFill>
                  <a:srgbClr val="FF0000"/>
                </a:solidFill>
                <a:latin typeface="Arial"/>
                <a:cs typeface="Arial"/>
              </a:rPr>
              <a:t>chromosomes carry the same sequence of genes but not necessarily the same alleles of those genes</a:t>
            </a:r>
            <a:r>
              <a:rPr lang="en-GB" sz="2000" dirty="0" smtClean="0">
                <a:solidFill>
                  <a:srgbClr val="FF0000"/>
                </a:solidFill>
                <a:latin typeface="Arial"/>
                <a:cs typeface="Arial"/>
              </a:rPr>
              <a:t>.</a:t>
            </a:r>
            <a:endParaRPr lang="en-GB" sz="2000" dirty="0">
              <a:solidFill>
                <a:srgbClr val="FF0000"/>
              </a:solidFill>
              <a:latin typeface="Arial"/>
              <a:cs typeface="Arial"/>
            </a:endParaRPr>
          </a:p>
        </p:txBody>
      </p:sp>
      <p:pic>
        <p:nvPicPr>
          <p:cNvPr id="5" name="Picture 4" descr="Screen Shot 2015-07-23 at 15.55.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9379"/>
            <a:ext cx="8879391" cy="6631911"/>
          </a:xfrm>
          <a:prstGeom prst="rect">
            <a:avLst/>
          </a:prstGeom>
        </p:spPr>
      </p:pic>
      <p:pic>
        <p:nvPicPr>
          <p:cNvPr id="6" name="Picture 5">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6538911"/>
            <a:ext cx="1384737" cy="331789"/>
          </a:xfrm>
          <a:prstGeom prst="rect">
            <a:avLst/>
          </a:prstGeom>
        </p:spPr>
      </p:pic>
    </p:spTree>
    <p:extLst>
      <p:ext uri="{BB962C8B-B14F-4D97-AF65-F5344CB8AC3E}">
        <p14:creationId xmlns:p14="http://schemas.microsoft.com/office/powerpoint/2010/main" val="1669376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600"/>
            <a:ext cx="3971925"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hlinkClick r:id="rId2"/>
          </p:cNvPr>
          <p:cNvSpPr/>
          <p:nvPr/>
        </p:nvSpPr>
        <p:spPr>
          <a:xfrm>
            <a:off x="119062" y="4029075"/>
            <a:ext cx="4038600" cy="400110"/>
          </a:xfrm>
          <a:prstGeom prst="rect">
            <a:avLst/>
          </a:prstGeom>
        </p:spPr>
        <p:txBody>
          <a:bodyPr wrap="square">
            <a:spAutoFit/>
          </a:bodyPr>
          <a:lstStyle/>
          <a:p>
            <a:r>
              <a:rPr lang="en-US" sz="1000" b="1" dirty="0" smtClean="0"/>
              <a:t>Karyotype of a human male, showing X and Y chromosomes:</a:t>
            </a:r>
          </a:p>
          <a:p>
            <a:r>
              <a:rPr lang="en-US" sz="1000" dirty="0"/>
              <a:t>http://en.wikipedia.org/wiki/Karyotype</a:t>
            </a:r>
          </a:p>
        </p:txBody>
      </p:sp>
      <p:sp>
        <p:nvSpPr>
          <p:cNvPr id="2" name="TextBox 1"/>
          <p:cNvSpPr txBox="1"/>
          <p:nvPr/>
        </p:nvSpPr>
        <p:spPr>
          <a:xfrm>
            <a:off x="4343400" y="939800"/>
            <a:ext cx="4495800" cy="2308324"/>
          </a:xfrm>
          <a:prstGeom prst="rect">
            <a:avLst/>
          </a:prstGeom>
          <a:noFill/>
        </p:spPr>
        <p:txBody>
          <a:bodyPr wrap="square" rtlCol="0">
            <a:spAutoFit/>
          </a:bodyPr>
          <a:lstStyle/>
          <a:p>
            <a:r>
              <a:rPr lang="en-US" dirty="0" smtClean="0"/>
              <a:t>Humans have </a:t>
            </a:r>
            <a:r>
              <a:rPr lang="en-US" b="1" dirty="0" smtClean="0"/>
              <a:t>23 pairs of chromosomes</a:t>
            </a:r>
            <a:r>
              <a:rPr lang="en-US" dirty="0" smtClean="0"/>
              <a:t> in diploid somatic cells (n=2). </a:t>
            </a:r>
          </a:p>
          <a:p>
            <a:endParaRPr lang="en-US" dirty="0"/>
          </a:p>
          <a:p>
            <a:r>
              <a:rPr lang="en-US" dirty="0" smtClean="0">
                <a:solidFill>
                  <a:srgbClr val="FF0000"/>
                </a:solidFill>
              </a:rPr>
              <a:t>22 pairs of these are </a:t>
            </a:r>
            <a:r>
              <a:rPr lang="en-US" b="1" dirty="0" smtClean="0">
                <a:solidFill>
                  <a:srgbClr val="FF0000"/>
                </a:solidFill>
              </a:rPr>
              <a:t>autosomes</a:t>
            </a:r>
            <a:r>
              <a:rPr lang="en-US" dirty="0" smtClean="0">
                <a:solidFill>
                  <a:srgbClr val="FF0000"/>
                </a:solidFill>
              </a:rPr>
              <a:t>, which are homologous pairs. </a:t>
            </a:r>
          </a:p>
          <a:p>
            <a:endParaRPr lang="en-US" dirty="0"/>
          </a:p>
          <a:p>
            <a:r>
              <a:rPr lang="en-US" dirty="0" smtClean="0">
                <a:solidFill>
                  <a:srgbClr val="FF0000"/>
                </a:solidFill>
              </a:rPr>
              <a:t>One pair is the </a:t>
            </a:r>
            <a:r>
              <a:rPr lang="en-US" b="1" dirty="0" smtClean="0">
                <a:solidFill>
                  <a:srgbClr val="FF0000"/>
                </a:solidFill>
              </a:rPr>
              <a:t>sex chromosomes</a:t>
            </a:r>
            <a:r>
              <a:rPr lang="en-US" dirty="0" smtClean="0">
                <a:solidFill>
                  <a:srgbClr val="FF0000"/>
                </a:solidFill>
              </a:rPr>
              <a:t>. </a:t>
            </a:r>
          </a:p>
          <a:p>
            <a:r>
              <a:rPr lang="en-US" dirty="0" smtClean="0">
                <a:solidFill>
                  <a:srgbClr val="FF0000"/>
                </a:solidFill>
              </a:rPr>
              <a:t>XX gives the female gender, XY  gives male</a:t>
            </a:r>
            <a:r>
              <a:rPr lang="en-US" dirty="0" smtClean="0"/>
              <a:t>. </a:t>
            </a:r>
            <a:endParaRPr lang="en-US" dirty="0"/>
          </a:p>
        </p:txBody>
      </p:sp>
      <p:sp>
        <p:nvSpPr>
          <p:cNvPr id="12" name="TextBox 11"/>
          <p:cNvSpPr txBox="1"/>
          <p:nvPr/>
        </p:nvSpPr>
        <p:spPr>
          <a:xfrm>
            <a:off x="1808016" y="4370872"/>
            <a:ext cx="4371109" cy="1754326"/>
          </a:xfrm>
          <a:prstGeom prst="rect">
            <a:avLst/>
          </a:prstGeom>
          <a:noFill/>
        </p:spPr>
        <p:txBody>
          <a:bodyPr wrap="square" rtlCol="0">
            <a:spAutoFit/>
          </a:bodyPr>
          <a:lstStyle/>
          <a:p>
            <a:pPr algn="r"/>
            <a:r>
              <a:rPr lang="en-US" dirty="0" smtClean="0"/>
              <a:t>The X chromosome is much larger than the Y. </a:t>
            </a:r>
          </a:p>
          <a:p>
            <a:pPr algn="r"/>
            <a:r>
              <a:rPr lang="en-US" dirty="0" smtClean="0"/>
              <a:t>X carries many genes in the </a:t>
            </a:r>
            <a:r>
              <a:rPr lang="en-US" dirty="0" smtClean="0">
                <a:solidFill>
                  <a:srgbClr val="00B050"/>
                </a:solidFill>
              </a:rPr>
              <a:t>non-homologous region</a:t>
            </a:r>
            <a:r>
              <a:rPr lang="en-US" dirty="0" smtClean="0"/>
              <a:t> which are not present on Y.</a:t>
            </a:r>
          </a:p>
          <a:p>
            <a:pPr algn="r"/>
            <a:r>
              <a:rPr lang="en-US" dirty="0" smtClean="0"/>
              <a:t> </a:t>
            </a:r>
          </a:p>
          <a:p>
            <a:pPr algn="r"/>
            <a:r>
              <a:rPr lang="en-US" dirty="0" smtClean="0"/>
              <a:t>The presence and expression of the SRY gene on Y leads to male development.  </a:t>
            </a:r>
            <a:endParaRPr lang="en-US"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0688" y="3218653"/>
            <a:ext cx="2438402" cy="324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793177" y="4001540"/>
            <a:ext cx="1032166" cy="369332"/>
          </a:xfrm>
          <a:prstGeom prst="rect">
            <a:avLst/>
          </a:prstGeom>
          <a:noFill/>
          <a:ln>
            <a:solidFill>
              <a:srgbClr val="C00000"/>
            </a:solidFill>
          </a:ln>
        </p:spPr>
        <p:txBody>
          <a:bodyPr wrap="square" rtlCol="0">
            <a:spAutoFit/>
          </a:bodyPr>
          <a:lstStyle/>
          <a:p>
            <a:pPr algn="r"/>
            <a:r>
              <a:rPr lang="en-US" dirty="0" smtClean="0">
                <a:solidFill>
                  <a:schemeClr val="accent2"/>
                </a:solidFill>
              </a:rPr>
              <a:t>SRY</a:t>
            </a:r>
            <a:endParaRPr lang="en-US" dirty="0">
              <a:solidFill>
                <a:schemeClr val="accent2"/>
              </a:solidFill>
            </a:endParaRPr>
          </a:p>
        </p:txBody>
      </p:sp>
      <p:sp>
        <p:nvSpPr>
          <p:cNvPr id="15" name="Rectangle 14">
            <a:hlinkClick r:id="rId5"/>
          </p:cNvPr>
          <p:cNvSpPr/>
          <p:nvPr/>
        </p:nvSpPr>
        <p:spPr>
          <a:xfrm>
            <a:off x="4170215" y="6470590"/>
            <a:ext cx="4973785" cy="400110"/>
          </a:xfrm>
          <a:prstGeom prst="rect">
            <a:avLst/>
          </a:prstGeom>
        </p:spPr>
        <p:txBody>
          <a:bodyPr wrap="square">
            <a:spAutoFit/>
          </a:bodyPr>
          <a:lstStyle/>
          <a:p>
            <a:pPr algn="r"/>
            <a:r>
              <a:rPr lang="en-US" sz="1000" b="1" dirty="0" smtClean="0"/>
              <a:t>Chromosome images from Wikipedia:</a:t>
            </a:r>
          </a:p>
          <a:p>
            <a:pPr algn="r"/>
            <a:r>
              <a:rPr lang="en-US" sz="1000" dirty="0"/>
              <a:t>http://en.wikipedia.org/wiki/Y_chromosome</a:t>
            </a:r>
          </a:p>
        </p:txBody>
      </p:sp>
      <p:sp>
        <p:nvSpPr>
          <p:cNvPr id="17" name="Title 1"/>
          <p:cNvSpPr txBox="1">
            <a:spLocks/>
          </p:cNvSpPr>
          <p:nvPr/>
        </p:nvSpPr>
        <p:spPr>
          <a:xfrm>
            <a:off x="0" y="4762"/>
            <a:ext cx="9144000" cy="513055"/>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GB" sz="2000" dirty="0">
                <a:solidFill>
                  <a:srgbClr val="FF0000"/>
                </a:solidFill>
                <a:latin typeface="Arial"/>
                <a:cs typeface="Arial"/>
              </a:rPr>
              <a:t>3.2.U10 Sex is determined by sex chromosomes and autosomes are chromosomes that do not determine sex. </a:t>
            </a:r>
          </a:p>
        </p:txBody>
      </p:sp>
      <p:sp>
        <p:nvSpPr>
          <p:cNvPr id="18" name="TextBox 17"/>
          <p:cNvSpPr txBox="1"/>
          <p:nvPr/>
        </p:nvSpPr>
        <p:spPr>
          <a:xfrm>
            <a:off x="1492248" y="517817"/>
            <a:ext cx="6254171" cy="461665"/>
          </a:xfrm>
          <a:prstGeom prst="rect">
            <a:avLst/>
          </a:prstGeom>
          <a:noFill/>
        </p:spPr>
        <p:txBody>
          <a:bodyPr wrap="square" rtlCol="0">
            <a:spAutoFit/>
          </a:bodyPr>
          <a:lstStyle/>
          <a:p>
            <a:r>
              <a:rPr lang="en-US" sz="2400" b="1" dirty="0"/>
              <a:t>Sex </a:t>
            </a:r>
            <a:r>
              <a:rPr lang="en-US" sz="2400" b="1" dirty="0" smtClean="0"/>
              <a:t>Determination:  </a:t>
            </a:r>
            <a:r>
              <a:rPr lang="en-US" sz="2400" i="1" dirty="0" smtClean="0"/>
              <a:t>It’s all about X and Y…</a:t>
            </a:r>
          </a:p>
        </p:txBody>
      </p:sp>
      <p:pic>
        <p:nvPicPr>
          <p:cNvPr id="19" name="Picture 18">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 y="6538911"/>
            <a:ext cx="1384737" cy="331789"/>
          </a:xfrm>
          <a:prstGeom prst="rect">
            <a:avLst/>
          </a:prstGeom>
        </p:spPr>
      </p:pic>
    </p:spTree>
    <p:extLst>
      <p:ext uri="{BB962C8B-B14F-4D97-AF65-F5344CB8AC3E}">
        <p14:creationId xmlns:p14="http://schemas.microsoft.com/office/powerpoint/2010/main" val="1457920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hlinkClick r:id="rId2"/>
          </p:cNvPr>
          <p:cNvSpPr/>
          <p:nvPr/>
        </p:nvSpPr>
        <p:spPr>
          <a:xfrm>
            <a:off x="105207" y="3581592"/>
            <a:ext cx="4038600" cy="246221"/>
          </a:xfrm>
          <a:prstGeom prst="rect">
            <a:avLst/>
          </a:prstGeom>
        </p:spPr>
        <p:txBody>
          <a:bodyPr wrap="square">
            <a:spAutoFit/>
          </a:bodyPr>
          <a:lstStyle/>
          <a:p>
            <a:r>
              <a:rPr lang="en-US" sz="1000" b="1" dirty="0" smtClean="0"/>
              <a:t>Segregation of the sex chromosomes in meiosis. </a:t>
            </a:r>
            <a:endParaRPr lang="en-US" sz="1000" dirty="0"/>
          </a:p>
        </p:txBody>
      </p:sp>
      <p:sp>
        <p:nvSpPr>
          <p:cNvPr id="2" name="TextBox 1"/>
          <p:cNvSpPr txBox="1"/>
          <p:nvPr/>
        </p:nvSpPr>
        <p:spPr>
          <a:xfrm>
            <a:off x="4343400" y="965200"/>
            <a:ext cx="4495800" cy="2031325"/>
          </a:xfrm>
          <a:prstGeom prst="rect">
            <a:avLst/>
          </a:prstGeom>
          <a:noFill/>
        </p:spPr>
        <p:txBody>
          <a:bodyPr wrap="square" rtlCol="0">
            <a:spAutoFit/>
          </a:bodyPr>
          <a:lstStyle/>
          <a:p>
            <a:r>
              <a:rPr lang="en-US" dirty="0" smtClean="0"/>
              <a:t>Chromosome pairs </a:t>
            </a:r>
            <a:r>
              <a:rPr lang="en-US" b="1" dirty="0" smtClean="0"/>
              <a:t>segregate</a:t>
            </a:r>
            <a:r>
              <a:rPr lang="en-US" dirty="0" smtClean="0"/>
              <a:t> in meiosis. </a:t>
            </a:r>
          </a:p>
          <a:p>
            <a:endParaRPr lang="en-US" dirty="0"/>
          </a:p>
          <a:p>
            <a:r>
              <a:rPr lang="en-US" dirty="0" smtClean="0"/>
              <a:t>Females (XX) produce only eggs containing the X chromosome. </a:t>
            </a:r>
          </a:p>
          <a:p>
            <a:endParaRPr lang="en-US" dirty="0"/>
          </a:p>
          <a:p>
            <a:r>
              <a:rPr lang="en-US" dirty="0" smtClean="0"/>
              <a:t>Males (XY) produce sperm which can contain either X or Y chromosomes.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44" y="873125"/>
            <a:ext cx="403860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Table 15"/>
          <p:cNvGraphicFramePr>
            <a:graphicFrameLocks noGrp="1"/>
          </p:cNvGraphicFramePr>
          <p:nvPr>
            <p:extLst>
              <p:ext uri="{D42A27DB-BD31-4B8C-83A1-F6EECF244321}">
                <p14:modId xmlns:p14="http://schemas.microsoft.com/office/powerpoint/2010/main" val="3746794709"/>
              </p:ext>
            </p:extLst>
          </p:nvPr>
        </p:nvGraphicFramePr>
        <p:xfrm>
          <a:off x="403387" y="3943048"/>
          <a:ext cx="3740420" cy="180526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04177"/>
                <a:gridCol w="1339864"/>
                <a:gridCol w="1196379"/>
              </a:tblGrid>
              <a:tr h="557338">
                <a:tc>
                  <a:txBody>
                    <a:bodyPr/>
                    <a:lstStyle/>
                    <a:p>
                      <a:pPr algn="ctr"/>
                      <a:r>
                        <a:rPr lang="en-US" sz="1400" dirty="0" smtClean="0">
                          <a:solidFill>
                            <a:schemeClr val="tx1"/>
                          </a:solidFill>
                        </a:rPr>
                        <a:t>gametes</a:t>
                      </a:r>
                      <a:endParaRPr lang="en-US" sz="1400" dirty="0">
                        <a:solidFill>
                          <a:schemeClr val="tx1"/>
                        </a:solidFill>
                      </a:endParaRPr>
                    </a:p>
                  </a:txBody>
                  <a:tcPr anchor="ctr"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dirty="0" smtClean="0">
                          <a:solidFill>
                            <a:schemeClr val="tx1"/>
                          </a:solidFill>
                        </a:rPr>
                        <a:t>X</a:t>
                      </a:r>
                      <a:endParaRPr lang="en-US" sz="32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200" dirty="0" smtClean="0">
                          <a:solidFill>
                            <a:schemeClr val="tx1"/>
                          </a:solidFill>
                        </a:rPr>
                        <a:t>Y</a:t>
                      </a:r>
                      <a:endParaRPr lang="en-US" sz="3200"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22611">
                <a:tc>
                  <a:txBody>
                    <a:bodyPr/>
                    <a:lstStyle/>
                    <a:p>
                      <a:pPr algn="ctr"/>
                      <a:r>
                        <a:rPr lang="en-US" sz="2800" b="1" dirty="0" smtClean="0">
                          <a:solidFill>
                            <a:schemeClr val="tx1"/>
                          </a:solidFill>
                        </a:rPr>
                        <a:t>X</a:t>
                      </a:r>
                      <a:endParaRPr lang="en-US" sz="28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XX</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XY</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603532">
                <a:tc>
                  <a:txBody>
                    <a:bodyPr/>
                    <a:lstStyle/>
                    <a:p>
                      <a:pPr algn="ctr"/>
                      <a:r>
                        <a:rPr lang="en-US" sz="2800" b="1" dirty="0" smtClean="0">
                          <a:solidFill>
                            <a:schemeClr val="tx1"/>
                          </a:solidFill>
                        </a:rPr>
                        <a:t>X</a:t>
                      </a:r>
                      <a:endParaRPr lang="en-US" sz="2800" b="1" dirty="0">
                        <a:solidFill>
                          <a:schemeClr val="tx1"/>
                        </a:solidFill>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XX</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XY</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bl>
          </a:graphicData>
        </a:graphic>
      </p:graphicFrame>
      <p:sp>
        <p:nvSpPr>
          <p:cNvPr id="19" name="TextBox 18"/>
          <p:cNvSpPr txBox="1"/>
          <p:nvPr/>
        </p:nvSpPr>
        <p:spPr>
          <a:xfrm>
            <a:off x="400743" y="5810271"/>
            <a:ext cx="3763847" cy="646331"/>
          </a:xfrm>
          <a:prstGeom prst="rect">
            <a:avLst/>
          </a:prstGeom>
          <a:noFill/>
        </p:spPr>
        <p:txBody>
          <a:bodyPr wrap="square" rtlCol="0">
            <a:spAutoFit/>
          </a:bodyPr>
          <a:lstStyle/>
          <a:p>
            <a:r>
              <a:rPr lang="en-US" dirty="0" smtClean="0"/>
              <a:t>Therefore </a:t>
            </a:r>
            <a:r>
              <a:rPr lang="en-US" b="1" dirty="0" smtClean="0">
                <a:solidFill>
                  <a:schemeClr val="accent6">
                    <a:lumMod val="75000"/>
                  </a:schemeClr>
                </a:solidFill>
              </a:rPr>
              <a:t>there is an even chance</a:t>
            </a:r>
            <a:r>
              <a:rPr lang="en-US" b="1" dirty="0" smtClean="0"/>
              <a:t>* </a:t>
            </a:r>
          </a:p>
          <a:p>
            <a:r>
              <a:rPr lang="en-US" b="1" dirty="0" smtClean="0">
                <a:solidFill>
                  <a:schemeClr val="accent6">
                    <a:lumMod val="75000"/>
                  </a:schemeClr>
                </a:solidFill>
              </a:rPr>
              <a:t>of the offspring being male or female. </a:t>
            </a:r>
            <a:endParaRPr lang="en-U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5510" y="3530341"/>
            <a:ext cx="1301234" cy="151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5624080" y="3688113"/>
            <a:ext cx="3200400" cy="1200329"/>
          </a:xfrm>
          <a:prstGeom prst="rect">
            <a:avLst/>
          </a:prstGeom>
          <a:noFill/>
        </p:spPr>
        <p:txBody>
          <a:bodyPr wrap="square" rtlCol="0">
            <a:spAutoFit/>
          </a:bodyPr>
          <a:lstStyle/>
          <a:p>
            <a:r>
              <a:rPr lang="en-US" dirty="0" smtClean="0"/>
              <a:t>SRY gene determines maleness. </a:t>
            </a:r>
          </a:p>
          <a:p>
            <a:endParaRPr lang="en-US" dirty="0" smtClean="0"/>
          </a:p>
          <a:p>
            <a:r>
              <a:rPr lang="en-US" dirty="0" smtClean="0"/>
              <a:t>Find out more about its role and just why </a:t>
            </a:r>
            <a:r>
              <a:rPr lang="en-US" i="1" dirty="0" smtClean="0"/>
              <a:t>do </a:t>
            </a:r>
            <a:r>
              <a:rPr lang="en-US" dirty="0" smtClean="0"/>
              <a:t>men have nipples? </a:t>
            </a:r>
            <a:endParaRPr lang="en-US" dirty="0"/>
          </a:p>
        </p:txBody>
      </p:sp>
      <p:pic>
        <p:nvPicPr>
          <p:cNvPr id="3076" name="Picture 4">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8650" y="5670571"/>
            <a:ext cx="4476750" cy="532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a:hlinkClick r:id="rId5"/>
          </p:cNvPr>
          <p:cNvSpPr/>
          <p:nvPr/>
        </p:nvSpPr>
        <p:spPr>
          <a:xfrm>
            <a:off x="4424795" y="6145081"/>
            <a:ext cx="4038600" cy="246221"/>
          </a:xfrm>
          <a:prstGeom prst="rect">
            <a:avLst/>
          </a:prstGeom>
        </p:spPr>
        <p:txBody>
          <a:bodyPr wrap="square">
            <a:spAutoFit/>
          </a:bodyPr>
          <a:lstStyle/>
          <a:p>
            <a:r>
              <a:rPr lang="en-US" sz="1000" dirty="0"/>
              <a:t>http://www.hhmi.org/biointeractive/gender/lectures.html</a:t>
            </a:r>
          </a:p>
        </p:txBody>
      </p:sp>
      <p:sp>
        <p:nvSpPr>
          <p:cNvPr id="18" name="Rectangle 17">
            <a:hlinkClick r:id="rId7"/>
          </p:cNvPr>
          <p:cNvSpPr/>
          <p:nvPr/>
        </p:nvSpPr>
        <p:spPr>
          <a:xfrm>
            <a:off x="6608617" y="6472663"/>
            <a:ext cx="2535383" cy="400110"/>
          </a:xfrm>
          <a:prstGeom prst="rect">
            <a:avLst/>
          </a:prstGeom>
        </p:spPr>
        <p:txBody>
          <a:bodyPr wrap="square">
            <a:spAutoFit/>
          </a:bodyPr>
          <a:lstStyle/>
          <a:p>
            <a:pPr algn="r"/>
            <a:r>
              <a:rPr lang="en-US" sz="1000" b="1" dirty="0" smtClean="0"/>
              <a:t>Chromosome images from Wikipedia:</a:t>
            </a:r>
          </a:p>
          <a:p>
            <a:pPr algn="r"/>
            <a:r>
              <a:rPr lang="en-US" sz="1000" dirty="0"/>
              <a:t>http://en.wikipedia.org/wiki/Y_chromosome</a:t>
            </a:r>
          </a:p>
        </p:txBody>
      </p:sp>
      <p:sp>
        <p:nvSpPr>
          <p:cNvPr id="27" name="Title 1"/>
          <p:cNvSpPr txBox="1">
            <a:spLocks/>
          </p:cNvSpPr>
          <p:nvPr/>
        </p:nvSpPr>
        <p:spPr>
          <a:xfrm>
            <a:off x="0" y="4762"/>
            <a:ext cx="9144000" cy="513055"/>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GB" sz="1500" dirty="0">
                <a:latin typeface="Arial"/>
                <a:cs typeface="Arial"/>
              </a:rPr>
              <a:t>3.2.U10 Sex is determined by sex chromosomes and autosomes are chromosomes that do not determine sex. </a:t>
            </a:r>
          </a:p>
        </p:txBody>
      </p:sp>
      <p:sp>
        <p:nvSpPr>
          <p:cNvPr id="48" name="TextBox 47"/>
          <p:cNvSpPr txBox="1"/>
          <p:nvPr/>
        </p:nvSpPr>
        <p:spPr>
          <a:xfrm>
            <a:off x="1492248" y="517817"/>
            <a:ext cx="6254171" cy="461665"/>
          </a:xfrm>
          <a:prstGeom prst="rect">
            <a:avLst/>
          </a:prstGeom>
          <a:noFill/>
        </p:spPr>
        <p:txBody>
          <a:bodyPr wrap="square" rtlCol="0">
            <a:spAutoFit/>
          </a:bodyPr>
          <a:lstStyle/>
          <a:p>
            <a:r>
              <a:rPr lang="en-US" sz="2400" b="1" dirty="0"/>
              <a:t>Sex </a:t>
            </a:r>
            <a:r>
              <a:rPr lang="en-US" sz="2400" b="1" dirty="0" smtClean="0"/>
              <a:t>Determination:  </a:t>
            </a:r>
            <a:r>
              <a:rPr lang="en-US" sz="2400" i="1" dirty="0" smtClean="0"/>
              <a:t>It’s all about X and Y…</a:t>
            </a:r>
          </a:p>
        </p:txBody>
      </p:sp>
      <p:pic>
        <p:nvPicPr>
          <p:cNvPr id="28" name="Picture 27">
            <a:hlinkClick r:id="rId8"/>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 y="6538911"/>
            <a:ext cx="1384737" cy="331789"/>
          </a:xfrm>
          <a:prstGeom prst="rect">
            <a:avLst/>
          </a:prstGeom>
        </p:spPr>
      </p:pic>
    </p:spTree>
    <p:extLst>
      <p:ext uri="{BB962C8B-B14F-4D97-AF65-F5344CB8AC3E}">
        <p14:creationId xmlns:p14="http://schemas.microsoft.com/office/powerpoint/2010/main" val="3188991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762001" y="-15876"/>
            <a:ext cx="10486743" cy="6980238"/>
          </a:xfrm>
          <a:prstGeom prst="rect">
            <a:avLst/>
          </a:prstGeom>
        </p:spPr>
      </p:pic>
      <p:sp>
        <p:nvSpPr>
          <p:cNvPr id="16" name="Rectangle 15"/>
          <p:cNvSpPr/>
          <p:nvPr/>
        </p:nvSpPr>
        <p:spPr>
          <a:xfrm>
            <a:off x="2984500" y="6585763"/>
            <a:ext cx="6159500" cy="276999"/>
          </a:xfrm>
          <a:prstGeom prst="rect">
            <a:avLst/>
          </a:prstGeom>
        </p:spPr>
        <p:txBody>
          <a:bodyPr wrap="square">
            <a:spAutoFit/>
          </a:bodyPr>
          <a:lstStyle/>
          <a:p>
            <a:pPr algn="r"/>
            <a:r>
              <a:rPr lang="en-US" sz="1200" dirty="0">
                <a:hlinkClick r:id="rId3"/>
              </a:rPr>
              <a:t>https://upload.wikimedia.org/wikipedia/commons/f/f6/Usain_Bolt_100_m_Daegu_2011.</a:t>
            </a:r>
            <a:r>
              <a:rPr lang="en-US" sz="1200" dirty="0" smtClean="0">
                <a:hlinkClick r:id="rId3"/>
              </a:rPr>
              <a:t>jpg</a:t>
            </a:r>
            <a:endParaRPr lang="en-US" sz="1200" dirty="0"/>
          </a:p>
        </p:txBody>
      </p:sp>
      <p:sp>
        <p:nvSpPr>
          <p:cNvPr id="18" name="Rectangle 17"/>
          <p:cNvSpPr/>
          <p:nvPr/>
        </p:nvSpPr>
        <p:spPr>
          <a:xfrm>
            <a:off x="228328" y="736600"/>
            <a:ext cx="2778650" cy="369332"/>
          </a:xfrm>
          <a:prstGeom prst="rect">
            <a:avLst/>
          </a:prstGeom>
          <a:solidFill>
            <a:srgbClr val="FFFFFF">
              <a:alpha val="82000"/>
            </a:srgbClr>
          </a:solidFill>
        </p:spPr>
        <p:txBody>
          <a:bodyPr wrap="none">
            <a:spAutoFit/>
          </a:bodyPr>
          <a:lstStyle/>
          <a:p>
            <a:pPr algn="ctr"/>
            <a:r>
              <a:rPr lang="en-GB" dirty="0" smtClean="0">
                <a:latin typeface="Arial"/>
                <a:cs typeface="Arial"/>
              </a:rPr>
              <a:t>Humans (</a:t>
            </a:r>
            <a:r>
              <a:rPr lang="en-GB" i="1" dirty="0">
                <a:latin typeface="Arial"/>
                <a:cs typeface="Arial"/>
              </a:rPr>
              <a:t>H</a:t>
            </a:r>
            <a:r>
              <a:rPr lang="en-GB" i="1" dirty="0" smtClean="0">
                <a:latin typeface="Arial"/>
                <a:cs typeface="Arial"/>
              </a:rPr>
              <a:t>omo sapiens)</a:t>
            </a:r>
            <a:endParaRPr lang="en-US" i="1" dirty="0"/>
          </a:p>
        </p:txBody>
      </p:sp>
      <p:sp>
        <p:nvSpPr>
          <p:cNvPr id="20" name="Rectangle 19"/>
          <p:cNvSpPr/>
          <p:nvPr/>
        </p:nvSpPr>
        <p:spPr>
          <a:xfrm>
            <a:off x="4158378" y="5143329"/>
            <a:ext cx="4363322" cy="1015663"/>
          </a:xfrm>
          <a:prstGeom prst="rect">
            <a:avLst/>
          </a:prstGeom>
          <a:solidFill>
            <a:srgbClr val="FFFFFF"/>
          </a:solidFill>
          <a:ln>
            <a:solidFill>
              <a:schemeClr val="tx1"/>
            </a:solidFill>
          </a:ln>
        </p:spPr>
        <p:txBody>
          <a:bodyPr wrap="square">
            <a:spAutoFit/>
          </a:bodyPr>
          <a:lstStyle/>
          <a:p>
            <a:r>
              <a:rPr lang="en-GB" sz="2000" dirty="0" smtClean="0">
                <a:latin typeface="Arial"/>
                <a:cs typeface="Arial"/>
              </a:rPr>
              <a:t>Genome </a:t>
            </a:r>
            <a:r>
              <a:rPr lang="en-GB" sz="2000" dirty="0">
                <a:latin typeface="Arial"/>
                <a:cs typeface="Arial"/>
              </a:rPr>
              <a:t>size is the total number of DNA base pairs in one copy of a haploid genome.</a:t>
            </a:r>
            <a:endParaRPr lang="en-US" sz="2000" dirty="0"/>
          </a:p>
        </p:txBody>
      </p:sp>
      <p:sp>
        <p:nvSpPr>
          <p:cNvPr id="8" name="Title 1"/>
          <p:cNvSpPr txBox="1">
            <a:spLocks/>
          </p:cNvSpPr>
          <p:nvPr/>
        </p:nvSpPr>
        <p:spPr>
          <a:xfrm>
            <a:off x="0" y="4762"/>
            <a:ext cx="9144000" cy="48839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GB" sz="1500" dirty="0">
                <a:latin typeface="Arial"/>
                <a:cs typeface="Arial"/>
              </a:rPr>
              <a:t>3.2.A2 Comparison of genome size in T2 phage</a:t>
            </a:r>
            <a:r>
              <a:rPr lang="en-GB" sz="1500" dirty="0" smtClean="0">
                <a:latin typeface="Arial"/>
                <a:cs typeface="Arial"/>
              </a:rPr>
              <a:t>, Escherichia </a:t>
            </a:r>
            <a:r>
              <a:rPr lang="en-GB" sz="1500" dirty="0">
                <a:latin typeface="Arial"/>
                <a:cs typeface="Arial"/>
              </a:rPr>
              <a:t>coli, Drosophila melanogaster, Homo sapiens and </a:t>
            </a:r>
            <a:r>
              <a:rPr lang="en-GB" sz="1500" dirty="0" smtClean="0">
                <a:latin typeface="Arial"/>
                <a:cs typeface="Arial"/>
              </a:rPr>
              <a:t>Paris japonica.</a:t>
            </a:r>
            <a:endParaRPr lang="en-GB" sz="1500" dirty="0">
              <a:latin typeface="Arial"/>
              <a:cs typeface="Arial"/>
            </a:endParaRPr>
          </a:p>
        </p:txBody>
      </p:sp>
      <p:sp>
        <p:nvSpPr>
          <p:cNvPr id="9" name="Rounded Rectangle 8"/>
          <p:cNvSpPr/>
          <p:nvPr/>
        </p:nvSpPr>
        <p:spPr>
          <a:xfrm>
            <a:off x="1536700" y="1093232"/>
            <a:ext cx="2197100" cy="342900"/>
          </a:xfrm>
          <a:prstGeom prst="roundRect">
            <a:avLst>
              <a:gd name="adj" fmla="val 4684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b="1" dirty="0" smtClean="0">
                <a:solidFill>
                  <a:srgbClr val="FF0000"/>
                </a:solidFill>
              </a:rPr>
              <a:t>3.2 </a:t>
            </a:r>
            <a:r>
              <a:rPr lang="en-US" b="1" dirty="0">
                <a:solidFill>
                  <a:srgbClr val="FF0000"/>
                </a:solidFill>
              </a:rPr>
              <a:t>billion base pairs</a:t>
            </a:r>
          </a:p>
        </p:txBody>
      </p:sp>
    </p:spTree>
    <p:extLst>
      <p:ext uri="{BB962C8B-B14F-4D97-AF65-F5344CB8AC3E}">
        <p14:creationId xmlns:p14="http://schemas.microsoft.com/office/powerpoint/2010/main" val="2469117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4762"/>
            <a:ext cx="9840466" cy="6900627"/>
          </a:xfrm>
          <a:prstGeom prst="rect">
            <a:avLst/>
          </a:prstGeom>
        </p:spPr>
      </p:pic>
      <p:pic>
        <p:nvPicPr>
          <p:cNvPr id="2" name="Picture 1"/>
          <p:cNvPicPr>
            <a:picLocks noChangeAspect="1"/>
          </p:cNvPicPr>
          <p:nvPr/>
        </p:nvPicPr>
        <p:blipFill>
          <a:blip r:embed="rId3"/>
          <a:stretch>
            <a:fillRect/>
          </a:stretch>
        </p:blipFill>
        <p:spPr>
          <a:xfrm>
            <a:off x="4792906" y="493160"/>
            <a:ext cx="4351094" cy="2950042"/>
          </a:xfrm>
          <a:prstGeom prst="rect">
            <a:avLst/>
          </a:prstGeom>
        </p:spPr>
      </p:pic>
      <p:sp>
        <p:nvSpPr>
          <p:cNvPr id="3" name="Title 1"/>
          <p:cNvSpPr txBox="1">
            <a:spLocks/>
          </p:cNvSpPr>
          <p:nvPr/>
        </p:nvSpPr>
        <p:spPr>
          <a:xfrm>
            <a:off x="0" y="4762"/>
            <a:ext cx="9144000" cy="488397"/>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GB" sz="1500" dirty="0">
                <a:latin typeface="Arial"/>
                <a:cs typeface="Arial"/>
              </a:rPr>
              <a:t>3.2.A2 Comparison of genome size in T2 phage</a:t>
            </a:r>
            <a:r>
              <a:rPr lang="en-GB" sz="1500" dirty="0" smtClean="0">
                <a:latin typeface="Arial"/>
                <a:cs typeface="Arial"/>
              </a:rPr>
              <a:t>, Escherichia </a:t>
            </a:r>
            <a:r>
              <a:rPr lang="en-GB" sz="1500" dirty="0">
                <a:latin typeface="Arial"/>
                <a:cs typeface="Arial"/>
              </a:rPr>
              <a:t>coli, Drosophila melanogaster, Homo sapiens and </a:t>
            </a:r>
            <a:r>
              <a:rPr lang="en-GB" sz="1500" dirty="0" smtClean="0">
                <a:latin typeface="Arial"/>
                <a:cs typeface="Arial"/>
              </a:rPr>
              <a:t>Paris japonica.</a:t>
            </a:r>
            <a:endParaRPr lang="en-GB" sz="1500" dirty="0">
              <a:latin typeface="Arial"/>
              <a:cs typeface="Arial"/>
            </a:endParaRPr>
          </a:p>
        </p:txBody>
      </p:sp>
      <p:sp>
        <p:nvSpPr>
          <p:cNvPr id="4" name="Rectangle 3"/>
          <p:cNvSpPr/>
          <p:nvPr/>
        </p:nvSpPr>
        <p:spPr>
          <a:xfrm>
            <a:off x="4792906" y="2919743"/>
            <a:ext cx="4351094" cy="461665"/>
          </a:xfrm>
          <a:prstGeom prst="rect">
            <a:avLst/>
          </a:prstGeom>
        </p:spPr>
        <p:txBody>
          <a:bodyPr wrap="square">
            <a:spAutoFit/>
          </a:bodyPr>
          <a:lstStyle/>
          <a:p>
            <a:pPr algn="r"/>
            <a:r>
              <a:rPr lang="en-US" sz="1200" dirty="0">
                <a:hlinkClick r:id="rId4"/>
              </a:rPr>
              <a:t>https://s-media-cache-ak0.pinimg.com/736x/2d/0e/3e/2d0e3ea8ddf652f25a5f2c3b1050af79.</a:t>
            </a:r>
            <a:r>
              <a:rPr lang="en-US" sz="1200" dirty="0" smtClean="0">
                <a:hlinkClick r:id="rId4"/>
              </a:rPr>
              <a:t>jpg</a:t>
            </a:r>
            <a:endParaRPr lang="en-US" sz="1200" dirty="0"/>
          </a:p>
        </p:txBody>
      </p:sp>
      <p:pic>
        <p:nvPicPr>
          <p:cNvPr id="5" name="Picture 4"/>
          <p:cNvPicPr>
            <a:picLocks noChangeAspect="1"/>
          </p:cNvPicPr>
          <p:nvPr/>
        </p:nvPicPr>
        <p:blipFill>
          <a:blip r:embed="rId5"/>
          <a:stretch>
            <a:fillRect/>
          </a:stretch>
        </p:blipFill>
        <p:spPr>
          <a:xfrm>
            <a:off x="0" y="4051300"/>
            <a:ext cx="3007881" cy="2335790"/>
          </a:xfrm>
          <a:prstGeom prst="rect">
            <a:avLst/>
          </a:prstGeom>
        </p:spPr>
      </p:pic>
      <p:sp>
        <p:nvSpPr>
          <p:cNvPr id="7" name="Rectangle 6"/>
          <p:cNvSpPr/>
          <p:nvPr/>
        </p:nvSpPr>
        <p:spPr>
          <a:xfrm>
            <a:off x="2476500" y="6628390"/>
            <a:ext cx="6667500" cy="276999"/>
          </a:xfrm>
          <a:prstGeom prst="rect">
            <a:avLst/>
          </a:prstGeom>
        </p:spPr>
        <p:txBody>
          <a:bodyPr wrap="square">
            <a:spAutoFit/>
          </a:bodyPr>
          <a:lstStyle/>
          <a:p>
            <a:pPr algn="r"/>
            <a:r>
              <a:rPr lang="en-US" sz="1200" dirty="0">
                <a:hlinkClick r:id="rId6"/>
              </a:rPr>
              <a:t>https://commons.wikimedia.org/wiki/File:Paris_japonica_Kinugasasou_in_Hakusan_2003_7_27.</a:t>
            </a:r>
            <a:r>
              <a:rPr lang="en-US" sz="1200" dirty="0" smtClean="0">
                <a:hlinkClick r:id="rId6"/>
              </a:rPr>
              <a:t>jpg</a:t>
            </a:r>
            <a:endParaRPr lang="en-US" sz="1200" dirty="0"/>
          </a:p>
        </p:txBody>
      </p:sp>
      <p:sp>
        <p:nvSpPr>
          <p:cNvPr id="8" name="Rectangle 7"/>
          <p:cNvSpPr/>
          <p:nvPr/>
        </p:nvSpPr>
        <p:spPr>
          <a:xfrm>
            <a:off x="0" y="5740759"/>
            <a:ext cx="3007881" cy="646331"/>
          </a:xfrm>
          <a:prstGeom prst="rect">
            <a:avLst/>
          </a:prstGeom>
        </p:spPr>
        <p:txBody>
          <a:bodyPr wrap="square">
            <a:spAutoFit/>
          </a:bodyPr>
          <a:lstStyle/>
          <a:p>
            <a:r>
              <a:rPr lang="en-US" sz="1200" dirty="0">
                <a:hlinkClick r:id="rId7"/>
              </a:rPr>
              <a:t>https://commons.wikimedia.org/wiki/File:Drosophila_melanogaster_-_side_%28aka%29.</a:t>
            </a:r>
            <a:r>
              <a:rPr lang="en-US" sz="1200" dirty="0" smtClean="0">
                <a:hlinkClick r:id="rId7"/>
              </a:rPr>
              <a:t>jpg</a:t>
            </a:r>
            <a:endParaRPr lang="en-US" sz="1200" dirty="0"/>
          </a:p>
        </p:txBody>
      </p:sp>
      <p:sp>
        <p:nvSpPr>
          <p:cNvPr id="9" name="Rectangle 8"/>
          <p:cNvSpPr/>
          <p:nvPr/>
        </p:nvSpPr>
        <p:spPr>
          <a:xfrm>
            <a:off x="168536" y="736600"/>
            <a:ext cx="3253840" cy="369332"/>
          </a:xfrm>
          <a:prstGeom prst="rect">
            <a:avLst/>
          </a:prstGeom>
          <a:solidFill>
            <a:srgbClr val="FFFFFF">
              <a:alpha val="82000"/>
            </a:srgbClr>
          </a:solidFill>
        </p:spPr>
        <p:txBody>
          <a:bodyPr wrap="none">
            <a:spAutoFit/>
          </a:bodyPr>
          <a:lstStyle/>
          <a:p>
            <a:pPr algn="ctr"/>
            <a:r>
              <a:rPr lang="en-GB" dirty="0" smtClean="0">
                <a:latin typeface="Arial"/>
                <a:cs typeface="Arial"/>
              </a:rPr>
              <a:t>Canopy plant (</a:t>
            </a:r>
            <a:r>
              <a:rPr lang="en-GB" i="1" dirty="0" smtClean="0">
                <a:latin typeface="Arial"/>
                <a:cs typeface="Arial"/>
              </a:rPr>
              <a:t>Paris japonica</a:t>
            </a:r>
            <a:r>
              <a:rPr lang="en-GB" dirty="0" smtClean="0">
                <a:latin typeface="Arial"/>
                <a:cs typeface="Arial"/>
              </a:rPr>
              <a:t>)</a:t>
            </a:r>
            <a:endParaRPr lang="en-US" i="1" dirty="0"/>
          </a:p>
        </p:txBody>
      </p:sp>
      <p:sp>
        <p:nvSpPr>
          <p:cNvPr id="10" name="Rectangle 9"/>
          <p:cNvSpPr/>
          <p:nvPr/>
        </p:nvSpPr>
        <p:spPr>
          <a:xfrm>
            <a:off x="6248400" y="1897618"/>
            <a:ext cx="1829397" cy="369332"/>
          </a:xfrm>
          <a:prstGeom prst="rect">
            <a:avLst/>
          </a:prstGeom>
          <a:solidFill>
            <a:srgbClr val="FFFFFF">
              <a:alpha val="82000"/>
            </a:srgbClr>
          </a:solidFill>
        </p:spPr>
        <p:txBody>
          <a:bodyPr wrap="none">
            <a:spAutoFit/>
          </a:bodyPr>
          <a:lstStyle/>
          <a:p>
            <a:pPr algn="ctr"/>
            <a:r>
              <a:rPr lang="en-GB" i="1" dirty="0" smtClean="0">
                <a:latin typeface="Arial"/>
                <a:cs typeface="Arial"/>
              </a:rPr>
              <a:t>Escherichia coli</a:t>
            </a:r>
            <a:endParaRPr lang="en-US" i="1" dirty="0"/>
          </a:p>
        </p:txBody>
      </p:sp>
      <p:sp>
        <p:nvSpPr>
          <p:cNvPr id="11" name="Rectangle 10"/>
          <p:cNvSpPr/>
          <p:nvPr/>
        </p:nvSpPr>
        <p:spPr>
          <a:xfrm>
            <a:off x="5229478" y="564634"/>
            <a:ext cx="1201145" cy="369332"/>
          </a:xfrm>
          <a:prstGeom prst="rect">
            <a:avLst/>
          </a:prstGeom>
          <a:solidFill>
            <a:srgbClr val="FFFFFF">
              <a:alpha val="82000"/>
            </a:srgbClr>
          </a:solidFill>
        </p:spPr>
        <p:txBody>
          <a:bodyPr wrap="none">
            <a:spAutoFit/>
          </a:bodyPr>
          <a:lstStyle/>
          <a:p>
            <a:pPr algn="ctr"/>
            <a:r>
              <a:rPr lang="en-GB" dirty="0" smtClean="0">
                <a:latin typeface="Arial"/>
                <a:cs typeface="Arial"/>
              </a:rPr>
              <a:t>T2 phage</a:t>
            </a:r>
            <a:endParaRPr lang="en-US" dirty="0"/>
          </a:p>
        </p:txBody>
      </p:sp>
      <p:sp>
        <p:nvSpPr>
          <p:cNvPr id="12" name="Rectangle 11"/>
          <p:cNvSpPr/>
          <p:nvPr/>
        </p:nvSpPr>
        <p:spPr>
          <a:xfrm>
            <a:off x="1842631" y="5156200"/>
            <a:ext cx="3766451" cy="369332"/>
          </a:xfrm>
          <a:prstGeom prst="rect">
            <a:avLst/>
          </a:prstGeom>
          <a:solidFill>
            <a:srgbClr val="FFFFFF">
              <a:alpha val="82000"/>
            </a:srgbClr>
          </a:solidFill>
        </p:spPr>
        <p:txBody>
          <a:bodyPr wrap="none">
            <a:spAutoFit/>
          </a:bodyPr>
          <a:lstStyle/>
          <a:p>
            <a:pPr algn="ctr"/>
            <a:r>
              <a:rPr lang="en-GB" dirty="0" smtClean="0">
                <a:latin typeface="Arial"/>
                <a:cs typeface="Arial"/>
              </a:rPr>
              <a:t>Fruit fly (</a:t>
            </a:r>
            <a:r>
              <a:rPr lang="en-GB" i="1" dirty="0">
                <a:latin typeface="Arial"/>
                <a:cs typeface="Arial"/>
              </a:rPr>
              <a:t>Drosophila melanogaster</a:t>
            </a:r>
            <a:r>
              <a:rPr lang="en-GB" i="1" dirty="0" smtClean="0">
                <a:latin typeface="Arial"/>
                <a:cs typeface="Arial"/>
              </a:rPr>
              <a:t>)</a:t>
            </a:r>
            <a:endParaRPr lang="en-US" i="1" dirty="0"/>
          </a:p>
        </p:txBody>
      </p:sp>
      <p:sp>
        <p:nvSpPr>
          <p:cNvPr id="13" name="Rectangle 12"/>
          <p:cNvSpPr/>
          <p:nvPr/>
        </p:nvSpPr>
        <p:spPr>
          <a:xfrm>
            <a:off x="4792906" y="3436572"/>
            <a:ext cx="4351094" cy="523220"/>
          </a:xfrm>
          <a:prstGeom prst="rect">
            <a:avLst/>
          </a:prstGeom>
          <a:solidFill>
            <a:srgbClr val="FFFFFF"/>
          </a:solidFill>
          <a:ln>
            <a:solidFill>
              <a:schemeClr val="tx1"/>
            </a:solidFill>
          </a:ln>
        </p:spPr>
        <p:txBody>
          <a:bodyPr wrap="square">
            <a:spAutoFit/>
          </a:bodyPr>
          <a:lstStyle/>
          <a:p>
            <a:r>
              <a:rPr lang="en-GB" sz="1400" i="1" dirty="0" err="1" smtClean="0">
                <a:latin typeface="Arial"/>
                <a:cs typeface="Arial"/>
              </a:rPr>
              <a:t>n.b.</a:t>
            </a:r>
            <a:r>
              <a:rPr lang="en-GB" sz="1400" i="1" dirty="0" smtClean="0">
                <a:latin typeface="Arial"/>
                <a:cs typeface="Arial"/>
              </a:rPr>
              <a:t> T2 phage (orange) is a virus that attacks E. Coli bacterium (green and white).</a:t>
            </a:r>
            <a:endParaRPr lang="en-US" sz="1400" i="1" dirty="0"/>
          </a:p>
        </p:txBody>
      </p:sp>
      <p:sp>
        <p:nvSpPr>
          <p:cNvPr id="15" name="Rounded Rectangle 14"/>
          <p:cNvSpPr/>
          <p:nvPr/>
        </p:nvSpPr>
        <p:spPr>
          <a:xfrm>
            <a:off x="1485900" y="1093232"/>
            <a:ext cx="2222500" cy="342900"/>
          </a:xfrm>
          <a:prstGeom prst="roundRect">
            <a:avLst>
              <a:gd name="adj" fmla="val 4684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b="1" dirty="0" smtClean="0">
                <a:solidFill>
                  <a:srgbClr val="FF0000"/>
                </a:solidFill>
              </a:rPr>
              <a:t>150 </a:t>
            </a:r>
            <a:r>
              <a:rPr lang="en-US" b="1" dirty="0">
                <a:solidFill>
                  <a:srgbClr val="FF0000"/>
                </a:solidFill>
              </a:rPr>
              <a:t>billion base pairs</a:t>
            </a:r>
          </a:p>
        </p:txBody>
      </p:sp>
      <p:sp>
        <p:nvSpPr>
          <p:cNvPr id="16" name="Rounded Rectangle 15"/>
          <p:cNvSpPr/>
          <p:nvPr/>
        </p:nvSpPr>
        <p:spPr>
          <a:xfrm>
            <a:off x="3422376" y="5500491"/>
            <a:ext cx="2445024" cy="342900"/>
          </a:xfrm>
          <a:prstGeom prst="roundRect">
            <a:avLst>
              <a:gd name="adj" fmla="val 4684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b="1" dirty="0" smtClean="0">
                <a:solidFill>
                  <a:srgbClr val="FF0000"/>
                </a:solidFill>
              </a:rPr>
              <a:t>130 million </a:t>
            </a:r>
            <a:r>
              <a:rPr lang="en-US" b="1" dirty="0">
                <a:solidFill>
                  <a:srgbClr val="FF0000"/>
                </a:solidFill>
              </a:rPr>
              <a:t>base pairs</a:t>
            </a:r>
          </a:p>
        </p:txBody>
      </p:sp>
      <p:sp>
        <p:nvSpPr>
          <p:cNvPr id="17" name="Rounded Rectangle 16"/>
          <p:cNvSpPr/>
          <p:nvPr/>
        </p:nvSpPr>
        <p:spPr>
          <a:xfrm>
            <a:off x="6680200" y="2216150"/>
            <a:ext cx="2324099" cy="342900"/>
          </a:xfrm>
          <a:prstGeom prst="roundRect">
            <a:avLst>
              <a:gd name="adj" fmla="val 4684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b="1" dirty="0" smtClean="0">
                <a:solidFill>
                  <a:srgbClr val="FF0000"/>
                </a:solidFill>
              </a:rPr>
              <a:t>4.6 million </a:t>
            </a:r>
            <a:r>
              <a:rPr lang="en-US" b="1" dirty="0">
                <a:solidFill>
                  <a:srgbClr val="FF0000"/>
                </a:solidFill>
              </a:rPr>
              <a:t>base pairs</a:t>
            </a:r>
          </a:p>
        </p:txBody>
      </p:sp>
      <p:sp>
        <p:nvSpPr>
          <p:cNvPr id="18" name="Rounded Rectangle 17"/>
          <p:cNvSpPr/>
          <p:nvPr/>
        </p:nvSpPr>
        <p:spPr>
          <a:xfrm>
            <a:off x="5372100" y="903248"/>
            <a:ext cx="2705697" cy="342900"/>
          </a:xfrm>
          <a:prstGeom prst="roundRect">
            <a:avLst>
              <a:gd name="adj" fmla="val 4684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b="1" dirty="0" smtClean="0">
                <a:solidFill>
                  <a:srgbClr val="FF0000"/>
                </a:solidFill>
              </a:rPr>
              <a:t>164 thousand base </a:t>
            </a:r>
            <a:r>
              <a:rPr lang="en-US" b="1" dirty="0">
                <a:solidFill>
                  <a:srgbClr val="FF0000"/>
                </a:solidFill>
              </a:rPr>
              <a:t>pairs</a:t>
            </a:r>
          </a:p>
        </p:txBody>
      </p:sp>
      <p:sp>
        <p:nvSpPr>
          <p:cNvPr id="20" name="Rectangle 19"/>
          <p:cNvSpPr/>
          <p:nvPr/>
        </p:nvSpPr>
        <p:spPr>
          <a:xfrm>
            <a:off x="3485967" y="4152729"/>
            <a:ext cx="3487022" cy="707886"/>
          </a:xfrm>
          <a:prstGeom prst="rect">
            <a:avLst/>
          </a:prstGeom>
          <a:solidFill>
            <a:srgbClr val="FFFFFF"/>
          </a:solidFill>
          <a:ln>
            <a:solidFill>
              <a:schemeClr val="tx1"/>
            </a:solidFill>
          </a:ln>
        </p:spPr>
        <p:txBody>
          <a:bodyPr wrap="square">
            <a:spAutoFit/>
          </a:bodyPr>
          <a:lstStyle/>
          <a:p>
            <a:pPr algn="ctr"/>
            <a:r>
              <a:rPr lang="en-GB" sz="2000" dirty="0" smtClean="0">
                <a:latin typeface="Arial"/>
                <a:cs typeface="Arial"/>
              </a:rPr>
              <a:t>What is the genome size of each species?</a:t>
            </a:r>
            <a:endParaRPr lang="en-US" sz="2000" dirty="0"/>
          </a:p>
        </p:txBody>
      </p:sp>
    </p:spTree>
    <p:extLst>
      <p:ext uri="{BB962C8B-B14F-4D97-AF65-F5344CB8AC3E}">
        <p14:creationId xmlns:p14="http://schemas.microsoft.com/office/powerpoint/2010/main" val="3017360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90500" y="0"/>
            <a:ext cx="8751094" cy="6858000"/>
          </a:xfrm>
          <a:prstGeom prst="rect">
            <a:avLst/>
          </a:prstGeom>
        </p:spPr>
      </p:pic>
      <p:sp>
        <p:nvSpPr>
          <p:cNvPr id="3" name="Title 1"/>
          <p:cNvSpPr txBox="1">
            <a:spLocks/>
          </p:cNvSpPr>
          <p:nvPr/>
        </p:nvSpPr>
        <p:spPr>
          <a:xfrm>
            <a:off x="0" y="43604"/>
            <a:ext cx="9144000" cy="365108"/>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GB" sz="1800" dirty="0">
                <a:solidFill>
                  <a:srgbClr val="FF0000"/>
                </a:solidFill>
                <a:latin typeface="Arial"/>
                <a:cs typeface="Arial"/>
              </a:rPr>
              <a:t>3.2.U9 A </a:t>
            </a:r>
            <a:r>
              <a:rPr lang="en-GB" sz="1800" dirty="0" err="1">
                <a:solidFill>
                  <a:srgbClr val="FF0000"/>
                </a:solidFill>
                <a:latin typeface="Arial"/>
                <a:cs typeface="Arial"/>
              </a:rPr>
              <a:t>karyogram</a:t>
            </a:r>
            <a:r>
              <a:rPr lang="en-GB" sz="1800" dirty="0">
                <a:solidFill>
                  <a:srgbClr val="FF0000"/>
                </a:solidFill>
                <a:latin typeface="Arial"/>
                <a:cs typeface="Arial"/>
              </a:rPr>
              <a:t> shows the chromosomes of an organism in homologous pairs of decreasing length.</a:t>
            </a:r>
          </a:p>
        </p:txBody>
      </p:sp>
      <p:sp>
        <p:nvSpPr>
          <p:cNvPr id="7" name="Rectangle 6"/>
          <p:cNvSpPr/>
          <p:nvPr/>
        </p:nvSpPr>
        <p:spPr>
          <a:xfrm>
            <a:off x="330200" y="1461170"/>
            <a:ext cx="6807200" cy="707886"/>
          </a:xfrm>
          <a:prstGeom prst="rect">
            <a:avLst/>
          </a:prstGeom>
          <a:noFill/>
        </p:spPr>
        <p:txBody>
          <a:bodyPr wrap="square">
            <a:spAutoFit/>
          </a:bodyPr>
          <a:lstStyle/>
          <a:p>
            <a:r>
              <a:rPr lang="en-US" sz="2000" dirty="0"/>
              <a:t>The chromosomes </a:t>
            </a:r>
            <a:r>
              <a:rPr lang="en-US" sz="2000" dirty="0" smtClean="0"/>
              <a:t>are </a:t>
            </a:r>
            <a:r>
              <a:rPr lang="en-US" sz="2000" dirty="0"/>
              <a:t>visible in cells that </a:t>
            </a:r>
            <a:r>
              <a:rPr lang="en-US" sz="2000" dirty="0" smtClean="0"/>
              <a:t>are undergoing mitosis – most clearly in metaphase.</a:t>
            </a:r>
            <a:endParaRPr lang="en-US" sz="2000" dirty="0"/>
          </a:p>
        </p:txBody>
      </p:sp>
      <p:sp>
        <p:nvSpPr>
          <p:cNvPr id="9" name="Rectangle 8"/>
          <p:cNvSpPr/>
          <p:nvPr/>
        </p:nvSpPr>
        <p:spPr>
          <a:xfrm>
            <a:off x="3175000" y="6581001"/>
            <a:ext cx="5969000" cy="276999"/>
          </a:xfrm>
          <a:prstGeom prst="rect">
            <a:avLst/>
          </a:prstGeom>
        </p:spPr>
        <p:txBody>
          <a:bodyPr wrap="square">
            <a:spAutoFit/>
          </a:bodyPr>
          <a:lstStyle/>
          <a:p>
            <a:pPr algn="r"/>
            <a:r>
              <a:rPr lang="en-US" sz="1200" dirty="0">
                <a:hlinkClick r:id="rId3"/>
              </a:rPr>
              <a:t>https://commons.wikimedia.org/wiki/</a:t>
            </a:r>
            <a:r>
              <a:rPr lang="en-US" sz="1200" dirty="0" smtClean="0">
                <a:hlinkClick r:id="rId3"/>
              </a:rPr>
              <a:t>File:NHGRI_human_male_karyotype.png</a:t>
            </a:r>
            <a:endParaRPr lang="en-US" sz="1200" dirty="0"/>
          </a:p>
        </p:txBody>
      </p:sp>
      <p:sp>
        <p:nvSpPr>
          <p:cNvPr id="10" name="Rectangle 9"/>
          <p:cNvSpPr/>
          <p:nvPr/>
        </p:nvSpPr>
        <p:spPr>
          <a:xfrm>
            <a:off x="330200" y="3148905"/>
            <a:ext cx="6807200" cy="707886"/>
          </a:xfrm>
          <a:prstGeom prst="rect">
            <a:avLst/>
          </a:prstGeom>
          <a:noFill/>
        </p:spPr>
        <p:txBody>
          <a:bodyPr wrap="square">
            <a:spAutoFit/>
          </a:bodyPr>
          <a:lstStyle/>
          <a:p>
            <a:r>
              <a:rPr lang="en-US" sz="2000" dirty="0"/>
              <a:t>Stains used to make the chromosomes visible also give each chromosome a distinctive banding pattern.</a:t>
            </a:r>
          </a:p>
        </p:txBody>
      </p:sp>
      <p:sp>
        <p:nvSpPr>
          <p:cNvPr id="11" name="Rectangle 10"/>
          <p:cNvSpPr/>
          <p:nvPr/>
        </p:nvSpPr>
        <p:spPr>
          <a:xfrm>
            <a:off x="330200" y="4735036"/>
            <a:ext cx="8458200" cy="1015663"/>
          </a:xfrm>
          <a:prstGeom prst="rect">
            <a:avLst/>
          </a:prstGeom>
          <a:noFill/>
        </p:spPr>
        <p:txBody>
          <a:bodyPr wrap="square">
            <a:spAutoFit/>
          </a:bodyPr>
          <a:lstStyle/>
          <a:p>
            <a:r>
              <a:rPr lang="en-US" sz="2000" dirty="0"/>
              <a:t>A micrograph are taken and the chromosomes are arranged according to their size, shape and banding pattern. They are arranged by size, starting with the longest pair and ending with the smallest.</a:t>
            </a:r>
          </a:p>
        </p:txBody>
      </p:sp>
      <p:sp>
        <p:nvSpPr>
          <p:cNvPr id="12" name="Rectangle 11"/>
          <p:cNvSpPr/>
          <p:nvPr/>
        </p:nvSpPr>
        <p:spPr>
          <a:xfrm>
            <a:off x="-25400" y="479142"/>
            <a:ext cx="9169400" cy="769441"/>
          </a:xfrm>
          <a:prstGeom prst="rect">
            <a:avLst/>
          </a:prstGeom>
          <a:solidFill>
            <a:srgbClr val="FFFFFF">
              <a:alpha val="80000"/>
            </a:srgbClr>
          </a:solidFill>
        </p:spPr>
        <p:txBody>
          <a:bodyPr wrap="square">
            <a:spAutoFit/>
          </a:bodyPr>
          <a:lstStyle/>
          <a:p>
            <a:r>
              <a:rPr lang="en-US" sz="2400" b="1" dirty="0" err="1" smtClean="0">
                <a:solidFill>
                  <a:srgbClr val="FF0000"/>
                </a:solidFill>
              </a:rPr>
              <a:t>Karyogram</a:t>
            </a:r>
            <a:r>
              <a:rPr lang="en-US" sz="2000" dirty="0" smtClean="0">
                <a:solidFill>
                  <a:srgbClr val="FF0000"/>
                </a:solidFill>
              </a:rPr>
              <a:t> is a </a:t>
            </a:r>
            <a:r>
              <a:rPr lang="en-US" sz="2000" b="1" dirty="0">
                <a:solidFill>
                  <a:srgbClr val="FF0000"/>
                </a:solidFill>
              </a:rPr>
              <a:t>diagram</a:t>
            </a:r>
            <a:r>
              <a:rPr lang="en-US" sz="2000" dirty="0">
                <a:solidFill>
                  <a:srgbClr val="FF0000"/>
                </a:solidFill>
              </a:rPr>
              <a:t> or photograph of the </a:t>
            </a:r>
            <a:r>
              <a:rPr lang="en-US" sz="2000" b="1" dirty="0">
                <a:solidFill>
                  <a:srgbClr val="FF0000"/>
                </a:solidFill>
              </a:rPr>
              <a:t>chromosomes</a:t>
            </a:r>
            <a:r>
              <a:rPr lang="en-US" sz="2000" dirty="0">
                <a:solidFill>
                  <a:srgbClr val="FF0000"/>
                </a:solidFill>
              </a:rPr>
              <a:t> </a:t>
            </a:r>
            <a:r>
              <a:rPr lang="en-US" sz="2000" dirty="0" smtClean="0">
                <a:solidFill>
                  <a:srgbClr val="FF0000"/>
                </a:solidFill>
              </a:rPr>
              <a:t>present in a nucleus </a:t>
            </a:r>
            <a:r>
              <a:rPr lang="en-US" sz="2000" dirty="0">
                <a:solidFill>
                  <a:srgbClr val="FF0000"/>
                </a:solidFill>
                <a:cs typeface="Calibri"/>
              </a:rPr>
              <a:t>(of a eukaryote cell)</a:t>
            </a:r>
            <a:r>
              <a:rPr lang="en-US" sz="2000" dirty="0" smtClean="0">
                <a:solidFill>
                  <a:srgbClr val="FF0000"/>
                </a:solidFill>
              </a:rPr>
              <a:t> </a:t>
            </a:r>
            <a:r>
              <a:rPr lang="en-US" sz="2000" b="1" dirty="0" smtClean="0">
                <a:solidFill>
                  <a:srgbClr val="FF0000"/>
                </a:solidFill>
              </a:rPr>
              <a:t>arranged</a:t>
            </a:r>
            <a:r>
              <a:rPr lang="en-US" sz="2000" dirty="0" smtClean="0">
                <a:solidFill>
                  <a:srgbClr val="FF0000"/>
                </a:solidFill>
              </a:rPr>
              <a:t> </a:t>
            </a:r>
            <a:r>
              <a:rPr lang="en-US" sz="2000" dirty="0">
                <a:solidFill>
                  <a:srgbClr val="FF0000"/>
                </a:solidFill>
              </a:rPr>
              <a:t>in </a:t>
            </a:r>
            <a:r>
              <a:rPr lang="en-US" sz="2000" b="1" dirty="0">
                <a:solidFill>
                  <a:srgbClr val="FF0000"/>
                </a:solidFill>
              </a:rPr>
              <a:t>homologous</a:t>
            </a:r>
            <a:r>
              <a:rPr lang="en-US" sz="2000" dirty="0">
                <a:solidFill>
                  <a:srgbClr val="FF0000"/>
                </a:solidFill>
              </a:rPr>
              <a:t> </a:t>
            </a:r>
            <a:r>
              <a:rPr lang="en-US" sz="2000" b="1" dirty="0">
                <a:solidFill>
                  <a:srgbClr val="FF0000"/>
                </a:solidFill>
              </a:rPr>
              <a:t>pairs</a:t>
            </a:r>
            <a:r>
              <a:rPr lang="en-US" sz="2000" dirty="0">
                <a:solidFill>
                  <a:srgbClr val="FF0000"/>
                </a:solidFill>
              </a:rPr>
              <a:t> </a:t>
            </a:r>
            <a:r>
              <a:rPr lang="en-US" sz="2000" dirty="0" smtClean="0">
                <a:solidFill>
                  <a:srgbClr val="FF0000"/>
                </a:solidFill>
              </a:rPr>
              <a:t>of decreasing length.</a:t>
            </a:r>
            <a:endParaRPr lang="en-US" sz="2000" dirty="0">
              <a:solidFill>
                <a:srgbClr val="FF0000"/>
              </a:solidFill>
            </a:endParaRPr>
          </a:p>
        </p:txBody>
      </p:sp>
    </p:spTree>
    <p:extLst>
      <p:ext uri="{BB962C8B-B14F-4D97-AF65-F5344CB8AC3E}">
        <p14:creationId xmlns:p14="http://schemas.microsoft.com/office/powerpoint/2010/main" val="3356041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7-26 at 14.39.01.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858455"/>
            <a:ext cx="5626100" cy="4589549"/>
          </a:xfrm>
          <a:prstGeom prst="rect">
            <a:avLst/>
          </a:prstGeom>
          <a:ln>
            <a:solidFill>
              <a:srgbClr val="000000"/>
            </a:solidFill>
          </a:ln>
        </p:spPr>
      </p:pic>
      <p:sp>
        <p:nvSpPr>
          <p:cNvPr id="3" name="Title 1"/>
          <p:cNvSpPr txBox="1">
            <a:spLocks/>
          </p:cNvSpPr>
          <p:nvPr/>
        </p:nvSpPr>
        <p:spPr>
          <a:xfrm>
            <a:off x="0" y="93248"/>
            <a:ext cx="9144000" cy="365108"/>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GB" sz="2000" dirty="0">
                <a:solidFill>
                  <a:srgbClr val="FF0000"/>
                </a:solidFill>
                <a:latin typeface="Arial"/>
                <a:cs typeface="Arial"/>
              </a:rPr>
              <a:t>3.2.U9 A </a:t>
            </a:r>
            <a:r>
              <a:rPr lang="en-GB" sz="2000" dirty="0" err="1">
                <a:solidFill>
                  <a:srgbClr val="FF0000"/>
                </a:solidFill>
                <a:latin typeface="Arial"/>
                <a:cs typeface="Arial"/>
              </a:rPr>
              <a:t>karyogram</a:t>
            </a:r>
            <a:r>
              <a:rPr lang="en-GB" sz="2000" dirty="0">
                <a:solidFill>
                  <a:srgbClr val="FF0000"/>
                </a:solidFill>
                <a:latin typeface="Arial"/>
                <a:cs typeface="Arial"/>
              </a:rPr>
              <a:t> shows the chromosomes of an organism in homologous pairs of decreasing length.</a:t>
            </a:r>
          </a:p>
        </p:txBody>
      </p:sp>
      <p:sp>
        <p:nvSpPr>
          <p:cNvPr id="2" name="Rectangle 1"/>
          <p:cNvSpPr/>
          <p:nvPr/>
        </p:nvSpPr>
        <p:spPr>
          <a:xfrm>
            <a:off x="228600" y="6448004"/>
            <a:ext cx="5626100" cy="276999"/>
          </a:xfrm>
          <a:prstGeom prst="rect">
            <a:avLst/>
          </a:prstGeom>
          <a:ln>
            <a:solidFill>
              <a:srgbClr val="000000"/>
            </a:solidFill>
          </a:ln>
        </p:spPr>
        <p:txBody>
          <a:bodyPr wrap="square">
            <a:spAutoFit/>
          </a:bodyPr>
          <a:lstStyle/>
          <a:p>
            <a:pPr algn="r"/>
            <a:r>
              <a:rPr lang="en-US" sz="1200" dirty="0">
                <a:hlinkClick r:id="rId2"/>
              </a:rPr>
              <a:t>http://learn.genetics.utah.edu/content/chromosomes/karyotype</a:t>
            </a:r>
            <a:r>
              <a:rPr lang="en-US" sz="1200" dirty="0" smtClean="0">
                <a:hlinkClick r:id="rId2"/>
              </a:rPr>
              <a:t>/</a:t>
            </a:r>
            <a:endParaRPr lang="en-US" sz="1200" dirty="0"/>
          </a:p>
        </p:txBody>
      </p:sp>
      <p:sp>
        <p:nvSpPr>
          <p:cNvPr id="5" name="TextBox 4">
            <a:hlinkClick r:id="rId2"/>
          </p:cNvPr>
          <p:cNvSpPr txBox="1"/>
          <p:nvPr/>
        </p:nvSpPr>
        <p:spPr>
          <a:xfrm rot="20814848">
            <a:off x="316526" y="2685907"/>
            <a:ext cx="1338941" cy="369332"/>
          </a:xfrm>
          <a:prstGeom prst="rect">
            <a:avLst/>
          </a:prstGeom>
          <a:noFill/>
          <a:ln>
            <a:solidFill>
              <a:srgbClr val="000000"/>
            </a:solidFill>
          </a:ln>
        </p:spPr>
        <p:txBody>
          <a:bodyPr wrap="none" rtlCol="0">
            <a:spAutoFit/>
          </a:bodyPr>
          <a:lstStyle/>
          <a:p>
            <a:r>
              <a:rPr lang="en-US" dirty="0"/>
              <a:t>c</a:t>
            </a:r>
            <a:r>
              <a:rPr lang="en-US" dirty="0" smtClean="0"/>
              <a:t>lick to try it</a:t>
            </a:r>
            <a:endParaRPr lang="en-US" dirty="0"/>
          </a:p>
        </p:txBody>
      </p:sp>
      <p:pic>
        <p:nvPicPr>
          <p:cNvPr id="6" name="Picture 5"/>
          <p:cNvPicPr>
            <a:picLocks noChangeAspect="1"/>
          </p:cNvPicPr>
          <p:nvPr/>
        </p:nvPicPr>
        <p:blipFill>
          <a:blip r:embed="rId4"/>
          <a:stretch>
            <a:fillRect/>
          </a:stretch>
        </p:blipFill>
        <p:spPr>
          <a:xfrm>
            <a:off x="6049609" y="3202020"/>
            <a:ext cx="2878492" cy="3506687"/>
          </a:xfrm>
          <a:prstGeom prst="rect">
            <a:avLst/>
          </a:prstGeom>
          <a:ln>
            <a:solidFill>
              <a:schemeClr val="tx1"/>
            </a:solidFill>
          </a:ln>
        </p:spPr>
      </p:pic>
      <p:sp>
        <p:nvSpPr>
          <p:cNvPr id="8" name="Rectangle 7"/>
          <p:cNvSpPr/>
          <p:nvPr/>
        </p:nvSpPr>
        <p:spPr>
          <a:xfrm>
            <a:off x="114300" y="1080335"/>
            <a:ext cx="8813800" cy="677108"/>
          </a:xfrm>
          <a:prstGeom prst="rect">
            <a:avLst/>
          </a:prstGeom>
        </p:spPr>
        <p:txBody>
          <a:bodyPr wrap="square">
            <a:spAutoFit/>
          </a:bodyPr>
          <a:lstStyle/>
          <a:p>
            <a:r>
              <a:rPr lang="en-US" sz="2000" b="1" dirty="0">
                <a:solidFill>
                  <a:srgbClr val="FF0000"/>
                </a:solidFill>
                <a:latin typeface="Calibri"/>
                <a:cs typeface="Calibri"/>
              </a:rPr>
              <a:t>Karyotype</a:t>
            </a:r>
            <a:r>
              <a:rPr lang="en-US" dirty="0">
                <a:solidFill>
                  <a:srgbClr val="FF0000"/>
                </a:solidFill>
                <a:latin typeface="Calibri"/>
                <a:cs typeface="Calibri"/>
              </a:rPr>
              <a:t> </a:t>
            </a:r>
            <a:r>
              <a:rPr lang="en-US" dirty="0" smtClean="0">
                <a:solidFill>
                  <a:srgbClr val="FF0000"/>
                </a:solidFill>
                <a:latin typeface="Calibri"/>
                <a:cs typeface="Calibri"/>
              </a:rPr>
              <a:t>is a </a:t>
            </a:r>
            <a:r>
              <a:rPr lang="en-US" b="1" dirty="0" smtClean="0">
                <a:solidFill>
                  <a:srgbClr val="FF0000"/>
                </a:solidFill>
                <a:latin typeface="Calibri"/>
                <a:cs typeface="Calibri"/>
              </a:rPr>
              <a:t>property</a:t>
            </a:r>
            <a:r>
              <a:rPr lang="en-US" dirty="0" smtClean="0">
                <a:solidFill>
                  <a:srgbClr val="FF0000"/>
                </a:solidFill>
                <a:latin typeface="Calibri"/>
                <a:cs typeface="Calibri"/>
              </a:rPr>
              <a:t> of the cell described by the </a:t>
            </a:r>
            <a:r>
              <a:rPr lang="en-US" b="1" dirty="0">
                <a:solidFill>
                  <a:srgbClr val="FF0000"/>
                </a:solidFill>
                <a:latin typeface="Calibri"/>
                <a:cs typeface="Calibri"/>
              </a:rPr>
              <a:t>number</a:t>
            </a:r>
            <a:r>
              <a:rPr lang="en-US" dirty="0">
                <a:solidFill>
                  <a:srgbClr val="FF0000"/>
                </a:solidFill>
                <a:latin typeface="Calibri"/>
                <a:cs typeface="Calibri"/>
              </a:rPr>
              <a:t> and </a:t>
            </a:r>
            <a:r>
              <a:rPr lang="en-US" b="1" dirty="0" smtClean="0">
                <a:solidFill>
                  <a:srgbClr val="FF0000"/>
                </a:solidFill>
                <a:latin typeface="Calibri"/>
                <a:cs typeface="Calibri"/>
              </a:rPr>
              <a:t>type</a:t>
            </a:r>
            <a:r>
              <a:rPr lang="en-US" dirty="0" smtClean="0">
                <a:solidFill>
                  <a:srgbClr val="FF0000"/>
                </a:solidFill>
                <a:latin typeface="Calibri"/>
                <a:cs typeface="Calibri"/>
              </a:rPr>
              <a:t> of </a:t>
            </a:r>
            <a:r>
              <a:rPr lang="en-US" b="1" dirty="0">
                <a:solidFill>
                  <a:srgbClr val="FF0000"/>
                </a:solidFill>
                <a:latin typeface="Calibri"/>
                <a:cs typeface="Calibri"/>
              </a:rPr>
              <a:t>chromosomes</a:t>
            </a:r>
            <a:r>
              <a:rPr lang="en-US" dirty="0">
                <a:solidFill>
                  <a:srgbClr val="FF0000"/>
                </a:solidFill>
                <a:latin typeface="Calibri"/>
                <a:cs typeface="Calibri"/>
              </a:rPr>
              <a:t> present in the </a:t>
            </a:r>
            <a:r>
              <a:rPr lang="en-US" dirty="0" smtClean="0">
                <a:solidFill>
                  <a:srgbClr val="FF0000"/>
                </a:solidFill>
                <a:latin typeface="Calibri"/>
                <a:cs typeface="Calibri"/>
              </a:rPr>
              <a:t>nucleus (of a eukaryote cell).</a:t>
            </a:r>
            <a:endParaRPr lang="en-US" dirty="0">
              <a:solidFill>
                <a:srgbClr val="FF0000"/>
              </a:solidFill>
              <a:latin typeface="Calibri"/>
              <a:cs typeface="Calibri"/>
            </a:endParaRPr>
          </a:p>
        </p:txBody>
      </p:sp>
      <p:sp>
        <p:nvSpPr>
          <p:cNvPr id="9" name="Rectangle 8"/>
          <p:cNvSpPr/>
          <p:nvPr/>
        </p:nvSpPr>
        <p:spPr>
          <a:xfrm>
            <a:off x="114300" y="479142"/>
            <a:ext cx="8813800" cy="677108"/>
          </a:xfrm>
          <a:prstGeom prst="rect">
            <a:avLst/>
          </a:prstGeom>
        </p:spPr>
        <p:txBody>
          <a:bodyPr wrap="square">
            <a:spAutoFit/>
          </a:bodyPr>
          <a:lstStyle/>
          <a:p>
            <a:r>
              <a:rPr lang="en-US" sz="2000" b="1" dirty="0" err="1" smtClean="0"/>
              <a:t>Karyogram</a:t>
            </a:r>
            <a:r>
              <a:rPr lang="en-US" dirty="0" smtClean="0"/>
              <a:t> is a </a:t>
            </a:r>
            <a:r>
              <a:rPr lang="en-US" b="1" dirty="0"/>
              <a:t>diagram</a:t>
            </a:r>
            <a:r>
              <a:rPr lang="en-US" dirty="0"/>
              <a:t> or photograph of the </a:t>
            </a:r>
            <a:r>
              <a:rPr lang="en-US" b="1" dirty="0"/>
              <a:t>chromosomes</a:t>
            </a:r>
            <a:r>
              <a:rPr lang="en-US" dirty="0"/>
              <a:t> </a:t>
            </a:r>
            <a:r>
              <a:rPr lang="en-US" dirty="0" smtClean="0"/>
              <a:t>present in a nucleus </a:t>
            </a:r>
            <a:r>
              <a:rPr lang="en-US" dirty="0">
                <a:cs typeface="Calibri"/>
              </a:rPr>
              <a:t>(of a eukaryote cell)</a:t>
            </a:r>
            <a:r>
              <a:rPr lang="en-US" dirty="0" smtClean="0"/>
              <a:t> </a:t>
            </a:r>
            <a:r>
              <a:rPr lang="en-US" b="1" dirty="0" smtClean="0"/>
              <a:t>arranged</a:t>
            </a:r>
            <a:r>
              <a:rPr lang="en-US" dirty="0" smtClean="0"/>
              <a:t> </a:t>
            </a:r>
            <a:r>
              <a:rPr lang="en-US" dirty="0"/>
              <a:t>in </a:t>
            </a:r>
            <a:r>
              <a:rPr lang="en-US" b="1" dirty="0"/>
              <a:t>homologous</a:t>
            </a:r>
            <a:r>
              <a:rPr lang="en-US" dirty="0"/>
              <a:t> </a:t>
            </a:r>
            <a:r>
              <a:rPr lang="en-US" b="1" dirty="0"/>
              <a:t>pairs</a:t>
            </a:r>
            <a:r>
              <a:rPr lang="en-US" dirty="0"/>
              <a:t> </a:t>
            </a:r>
            <a:r>
              <a:rPr lang="en-US" dirty="0" smtClean="0"/>
              <a:t>of decreasing length.</a:t>
            </a:r>
            <a:endParaRPr lang="en-US" dirty="0"/>
          </a:p>
        </p:txBody>
      </p:sp>
      <p:sp>
        <p:nvSpPr>
          <p:cNvPr id="10" name="Rectangle 9"/>
          <p:cNvSpPr/>
          <p:nvPr/>
        </p:nvSpPr>
        <p:spPr>
          <a:xfrm>
            <a:off x="5981700" y="1693031"/>
            <a:ext cx="2946400" cy="923330"/>
          </a:xfrm>
          <a:prstGeom prst="rect">
            <a:avLst/>
          </a:prstGeom>
        </p:spPr>
        <p:txBody>
          <a:bodyPr wrap="square">
            <a:spAutoFit/>
          </a:bodyPr>
          <a:lstStyle/>
          <a:p>
            <a:r>
              <a:rPr lang="en-US" i="1" dirty="0" smtClean="0"/>
              <a:t>a </a:t>
            </a:r>
            <a:r>
              <a:rPr lang="en-US" i="1" dirty="0" err="1" smtClean="0"/>
              <a:t>Karyogram</a:t>
            </a:r>
            <a:r>
              <a:rPr lang="en-US" i="1" dirty="0" smtClean="0"/>
              <a:t> </a:t>
            </a:r>
            <a:r>
              <a:rPr lang="en-US" i="1" dirty="0"/>
              <a:t>is a </a:t>
            </a:r>
            <a:r>
              <a:rPr lang="en-US" i="1" dirty="0" smtClean="0"/>
              <a:t>diagram that shows, or can be used to determine, the karyotype. </a:t>
            </a:r>
            <a:endParaRPr lang="en-US" i="1" dirty="0"/>
          </a:p>
        </p:txBody>
      </p:sp>
    </p:spTree>
    <p:extLst>
      <p:ext uri="{BB962C8B-B14F-4D97-AF65-F5344CB8AC3E}">
        <p14:creationId xmlns:p14="http://schemas.microsoft.com/office/powerpoint/2010/main" val="3017360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52400" y="490155"/>
            <a:ext cx="8829584" cy="6248400"/>
          </a:xfrm>
          <a:prstGeom prst="rect">
            <a:avLst/>
          </a:prstGeom>
          <a:noFill/>
          <a:ln w="9525">
            <a:noFill/>
            <a:miter lim="800000"/>
            <a:headEnd/>
            <a:tailEnd/>
          </a:ln>
          <a:effectLst/>
        </p:spPr>
      </p:pic>
      <p:sp>
        <p:nvSpPr>
          <p:cNvPr id="6" name="Title 1"/>
          <p:cNvSpPr txBox="1">
            <a:spLocks/>
          </p:cNvSpPr>
          <p:nvPr/>
        </p:nvSpPr>
        <p:spPr>
          <a:xfrm>
            <a:off x="0" y="4762"/>
            <a:ext cx="9144000" cy="485393"/>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b="1" dirty="0"/>
              <a:t>Review: </a:t>
            </a:r>
            <a:r>
              <a:rPr lang="en-US" sz="1600" dirty="0" smtClean="0"/>
              <a:t>3.3</a:t>
            </a:r>
            <a:r>
              <a:rPr lang="en-US" sz="1600" dirty="0"/>
              <a:t>.A3 Description of methods used to obtain cells for karyotype analysis e.g. chorionic villus sampling and amniocentesis and the associated risks</a:t>
            </a:r>
            <a:r>
              <a:rPr lang="en-US" sz="1600" dirty="0" smtClean="0"/>
              <a:t>.</a:t>
            </a:r>
            <a:endParaRPr lang="en-US" sz="1600" dirty="0"/>
          </a:p>
        </p:txBody>
      </p:sp>
      <p:sp>
        <p:nvSpPr>
          <p:cNvPr id="7" name="Rectangle 6"/>
          <p:cNvSpPr/>
          <p:nvPr/>
        </p:nvSpPr>
        <p:spPr>
          <a:xfrm>
            <a:off x="386362" y="2413071"/>
            <a:ext cx="5618654" cy="584776"/>
          </a:xfrm>
          <a:prstGeom prst="rect">
            <a:avLst/>
          </a:prstGeom>
          <a:noFill/>
        </p:spPr>
        <p:txBody>
          <a:bodyPr wrap="square">
            <a:spAutoFit/>
          </a:bodyPr>
          <a:lstStyle/>
          <a:p>
            <a:r>
              <a:rPr lang="en-US" sz="1600" dirty="0" smtClean="0">
                <a:solidFill>
                  <a:srgbClr val="FF0000"/>
                </a:solidFill>
              </a:rPr>
              <a:t>Can be carried out in the 16</a:t>
            </a:r>
            <a:r>
              <a:rPr lang="en-US" sz="1600" baseline="30000" dirty="0" smtClean="0">
                <a:solidFill>
                  <a:srgbClr val="FF0000"/>
                </a:solidFill>
              </a:rPr>
              <a:t>th</a:t>
            </a:r>
            <a:r>
              <a:rPr lang="en-US" sz="1600" dirty="0" smtClean="0">
                <a:solidFill>
                  <a:srgbClr val="FF0000"/>
                </a:solidFill>
              </a:rPr>
              <a:t> week of the pregnancy with around a 1% </a:t>
            </a:r>
            <a:r>
              <a:rPr lang="en-US" sz="1600" dirty="0">
                <a:solidFill>
                  <a:srgbClr val="FF0000"/>
                </a:solidFill>
              </a:rPr>
              <a:t>c</a:t>
            </a:r>
            <a:r>
              <a:rPr lang="en-US" sz="1600" dirty="0" smtClean="0">
                <a:solidFill>
                  <a:srgbClr val="FF0000"/>
                </a:solidFill>
              </a:rPr>
              <a:t>hance of a miscarriage</a:t>
            </a:r>
            <a:endParaRPr lang="en-US" sz="1600" dirty="0">
              <a:solidFill>
                <a:srgbClr val="FF0000"/>
              </a:solidFill>
            </a:endParaRPr>
          </a:p>
        </p:txBody>
      </p:sp>
      <p:pic>
        <p:nvPicPr>
          <p:cNvPr id="8" name="Picture 7">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6538911"/>
            <a:ext cx="1384737" cy="331789"/>
          </a:xfrm>
          <a:prstGeom prst="rect">
            <a:avLst/>
          </a:prstGeom>
        </p:spPr>
      </p:pic>
      <p:sp>
        <p:nvSpPr>
          <p:cNvPr id="3" name="Rectangle 2"/>
          <p:cNvSpPr/>
          <p:nvPr/>
        </p:nvSpPr>
        <p:spPr>
          <a:xfrm>
            <a:off x="4776984" y="6317612"/>
            <a:ext cx="4205000" cy="276999"/>
          </a:xfrm>
          <a:prstGeom prst="rect">
            <a:avLst/>
          </a:prstGeom>
          <a:solidFill>
            <a:schemeClr val="bg1"/>
          </a:solidFill>
          <a:ln>
            <a:solidFill>
              <a:schemeClr val="tx1"/>
            </a:solidFill>
          </a:ln>
        </p:spPr>
        <p:txBody>
          <a:bodyPr wrap="square">
            <a:spAutoFit/>
          </a:bodyPr>
          <a:lstStyle/>
          <a:p>
            <a:r>
              <a:rPr lang="en-US" sz="1200" dirty="0">
                <a:hlinkClick r:id="rId5"/>
              </a:rPr>
              <a:t>http://www.medindia.net/animation/</a:t>
            </a:r>
            <a:r>
              <a:rPr lang="en-US" sz="1200" dirty="0" smtClean="0">
                <a:hlinkClick r:id="rId5"/>
              </a:rPr>
              <a:t>amniocentesis.asp</a:t>
            </a:r>
            <a:endParaRPr lang="en-US" sz="1200" dirty="0"/>
          </a:p>
        </p:txBody>
      </p:sp>
      <p:sp>
        <p:nvSpPr>
          <p:cNvPr id="9" name="Rectangle 8"/>
          <p:cNvSpPr/>
          <p:nvPr/>
        </p:nvSpPr>
        <p:spPr>
          <a:xfrm>
            <a:off x="4690373" y="3252850"/>
            <a:ext cx="4336175" cy="66839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Screen Shot 2015-07-27 at 20.45.18.png">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6984" y="3598189"/>
            <a:ext cx="4205000" cy="2713958"/>
          </a:xfrm>
          <a:prstGeom prst="rect">
            <a:avLst/>
          </a:prstGeom>
          <a:ln>
            <a:solidFill>
              <a:srgbClr val="000000"/>
            </a:solidFill>
          </a:ln>
        </p:spPr>
      </p:pic>
    </p:spTree>
    <p:extLst>
      <p:ext uri="{BB962C8B-B14F-4D97-AF65-F5344CB8AC3E}">
        <p14:creationId xmlns:p14="http://schemas.microsoft.com/office/powerpoint/2010/main" val="304596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3"/>
            <a:ext cx="2897475" cy="630237"/>
          </a:xfrm>
          <a:solidFill>
            <a:schemeClr val="accent1">
              <a:lumMod val="40000"/>
              <a:lumOff val="60000"/>
              <a:alpha val="78000"/>
            </a:schemeClr>
          </a:solidFill>
        </p:spPr>
        <p:txBody>
          <a:bodyPr vert="horz" lIns="91440" tIns="45720" rIns="91440" bIns="45720" rtlCol="0" anchor="ctr">
            <a:normAutofit fontScale="90000"/>
          </a:bodyPr>
          <a:lstStyle/>
          <a:p>
            <a:r>
              <a:rPr lang="en-US" dirty="0" smtClean="0"/>
              <a:t>Understandings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2432166"/>
              </p:ext>
            </p:extLst>
          </p:nvPr>
        </p:nvGraphicFramePr>
        <p:xfrm>
          <a:off x="321932" y="784225"/>
          <a:ext cx="8500119" cy="5734804"/>
        </p:xfrm>
        <a:graphic>
          <a:graphicData uri="http://schemas.openxmlformats.org/drawingml/2006/table">
            <a:tbl>
              <a:tblPr firstRow="1" bandRow="1">
                <a:tableStyleId>{F2DE63D5-997A-4646-A377-4702673A728D}</a:tableStyleId>
              </a:tblPr>
              <a:tblGrid>
                <a:gridCol w="715431"/>
                <a:gridCol w="4077911"/>
                <a:gridCol w="3706777"/>
              </a:tblGrid>
              <a:tr h="223434">
                <a:tc>
                  <a:txBody>
                    <a:bodyPr/>
                    <a:lstStyle/>
                    <a:p>
                      <a:pPr algn="l" fontAlgn="ctr"/>
                      <a:endParaRPr lang="en-US" sz="1400" b="0" i="0" u="none" strike="noStrike" dirty="0">
                        <a:solidFill>
                          <a:srgbClr val="000000"/>
                        </a:solidFill>
                        <a:effectLst/>
                        <a:latin typeface="Arial"/>
                        <a:cs typeface="Arial"/>
                      </a:endParaRPr>
                    </a:p>
                  </a:txBody>
                  <a:tcPr marL="12700" marR="12700" marT="12700" marB="0">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l" fontAlgn="ctr"/>
                      <a:r>
                        <a:rPr lang="fr-FR" sz="1400" u="none" strike="noStrike" dirty="0" err="1">
                          <a:effectLst/>
                          <a:latin typeface="Arial"/>
                          <a:cs typeface="Arial"/>
                        </a:rPr>
                        <a:t>Statement</a:t>
                      </a:r>
                      <a:endParaRPr lang="fr-FR" sz="1400" b="0" i="0" u="none" strike="noStrike" dirty="0">
                        <a:solidFill>
                          <a:srgbClr val="000000"/>
                        </a:solidFill>
                        <a:effectLst/>
                        <a:latin typeface="Arial"/>
                        <a:cs typeface="Arial"/>
                      </a:endParaRPr>
                    </a:p>
                  </a:txBody>
                  <a:tcPr marL="12700" marR="12700" marT="12700" marB="0"/>
                </a:tc>
                <a:tc>
                  <a:txBody>
                    <a:bodyPr/>
                    <a:lstStyle/>
                    <a:p>
                      <a:pPr algn="l" fontAlgn="b"/>
                      <a:r>
                        <a:rPr lang="en-US" sz="1400" u="none" strike="noStrike" dirty="0">
                          <a:effectLst/>
                          <a:latin typeface="Arial"/>
                          <a:cs typeface="Arial"/>
                        </a:rPr>
                        <a:t>Guidance</a:t>
                      </a:r>
                      <a:endParaRPr lang="en-US" sz="1400" b="0" i="0" u="none" strike="noStrike" dirty="0">
                        <a:solidFill>
                          <a:srgbClr val="000000"/>
                        </a:solidFill>
                        <a:effectLst/>
                        <a:latin typeface="Arial"/>
                        <a:cs typeface="Arial"/>
                      </a:endParaRPr>
                    </a:p>
                  </a:txBody>
                  <a:tcPr marL="12700" marR="12700" marT="12700" marB="0"/>
                </a:tc>
              </a:tr>
              <a:tr h="228024">
                <a:tc>
                  <a:txBody>
                    <a:bodyPr/>
                    <a:lstStyle/>
                    <a:p>
                      <a:pPr algn="l"/>
                      <a:r>
                        <a:rPr lang="en-US" sz="1400" dirty="0">
                          <a:latin typeface="Arial"/>
                          <a:cs typeface="Arial"/>
                        </a:rPr>
                        <a:t>3.2.U1 </a:t>
                      </a:r>
                    </a:p>
                  </a:txBody>
                  <a:tcPr marL="0" marR="0" marT="14400" marB="0">
                    <a:solidFill>
                      <a:schemeClr val="bg1"/>
                    </a:solidFill>
                  </a:tcPr>
                </a:tc>
                <a:tc>
                  <a:txBody>
                    <a:bodyPr/>
                    <a:lstStyle/>
                    <a:p>
                      <a:pPr algn="l"/>
                      <a:r>
                        <a:rPr lang="en-US" sz="1300" dirty="0">
                          <a:latin typeface="Arial"/>
                          <a:cs typeface="Arial"/>
                        </a:rPr>
                        <a:t>Prokaryotes have one chromosome consisting of a circular DNA molecule. </a:t>
                      </a:r>
                    </a:p>
                  </a:txBody>
                  <a:tcPr marL="0" marR="0" marT="14400" marB="0">
                    <a:solidFill>
                      <a:schemeClr val="bg1"/>
                    </a:solidFill>
                  </a:tcPr>
                </a:tc>
                <a:tc>
                  <a:txBody>
                    <a:bodyPr/>
                    <a:lstStyle/>
                    <a:p>
                      <a:pPr algn="l">
                        <a:spcAft>
                          <a:spcPts val="0"/>
                        </a:spcAft>
                      </a:pPr>
                      <a:endParaRPr lang="en-GB" sz="1300" dirty="0">
                        <a:effectLst/>
                        <a:latin typeface="Arial"/>
                        <a:ea typeface="ＭＳ 明朝"/>
                        <a:cs typeface="Arial"/>
                      </a:endParaRPr>
                    </a:p>
                  </a:txBody>
                  <a:tcPr marL="0" marR="0" marT="14400" marB="0">
                    <a:solidFill>
                      <a:schemeClr val="bg1"/>
                    </a:solidFill>
                  </a:tcPr>
                </a:tc>
              </a:tr>
              <a:tr h="228024">
                <a:tc>
                  <a:txBody>
                    <a:bodyPr/>
                    <a:lstStyle/>
                    <a:p>
                      <a:pPr algn="l"/>
                      <a:r>
                        <a:rPr lang="en-US" sz="1400" dirty="0">
                          <a:latin typeface="Arial"/>
                          <a:cs typeface="Arial"/>
                        </a:rPr>
                        <a:t>3.2.U2 </a:t>
                      </a:r>
                    </a:p>
                  </a:txBody>
                  <a:tcPr marL="0" marR="0" marT="14400" marB="0">
                    <a:solidFill>
                      <a:schemeClr val="bg1"/>
                    </a:solidFill>
                  </a:tcPr>
                </a:tc>
                <a:tc>
                  <a:txBody>
                    <a:bodyPr/>
                    <a:lstStyle/>
                    <a:p>
                      <a:pPr algn="l"/>
                      <a:r>
                        <a:rPr lang="en-US" sz="1300" dirty="0">
                          <a:latin typeface="Arial"/>
                          <a:cs typeface="Arial"/>
                        </a:rPr>
                        <a:t>Some prokaryotes also have plasmids but eukaryotes do not. </a:t>
                      </a:r>
                    </a:p>
                  </a:txBody>
                  <a:tcPr marL="0" marR="0" marT="14400" marB="0">
                    <a:solidFill>
                      <a:schemeClr val="bg1"/>
                    </a:solidFill>
                  </a:tcPr>
                </a:tc>
                <a:tc>
                  <a:txBody>
                    <a:bodyPr/>
                    <a:lstStyle/>
                    <a:p>
                      <a:pPr algn="l">
                        <a:spcAft>
                          <a:spcPts val="0"/>
                        </a:spcAft>
                      </a:pPr>
                      <a:endParaRPr lang="en-GB" sz="1300" dirty="0">
                        <a:effectLst/>
                        <a:latin typeface="Arial"/>
                        <a:ea typeface="ＭＳ 明朝"/>
                        <a:cs typeface="Arial"/>
                      </a:endParaRPr>
                    </a:p>
                  </a:txBody>
                  <a:tcPr marL="0" marR="0" marT="14400" marB="0">
                    <a:solidFill>
                      <a:schemeClr val="bg1"/>
                    </a:solidFill>
                  </a:tcPr>
                </a:tc>
              </a:tr>
              <a:tr h="228024">
                <a:tc>
                  <a:txBody>
                    <a:bodyPr/>
                    <a:lstStyle/>
                    <a:p>
                      <a:pPr algn="l"/>
                      <a:r>
                        <a:rPr lang="en-US" sz="1400" dirty="0">
                          <a:latin typeface="Arial"/>
                          <a:cs typeface="Arial"/>
                        </a:rPr>
                        <a:t>3.2.U3 </a:t>
                      </a:r>
                    </a:p>
                  </a:txBody>
                  <a:tcPr marL="0" marR="0" marT="14400" marB="0">
                    <a:solidFill>
                      <a:schemeClr val="bg1"/>
                    </a:solidFill>
                  </a:tcPr>
                </a:tc>
                <a:tc>
                  <a:txBody>
                    <a:bodyPr/>
                    <a:lstStyle/>
                    <a:p>
                      <a:pPr algn="l"/>
                      <a:r>
                        <a:rPr lang="en-US" sz="1300" dirty="0">
                          <a:latin typeface="Arial"/>
                          <a:cs typeface="Arial"/>
                        </a:rPr>
                        <a:t>Eukaryote chromosomes are linear DNA molecules associated with histone proteins. </a:t>
                      </a:r>
                    </a:p>
                  </a:txBody>
                  <a:tcPr marL="0" marR="0" marT="14400" marB="0">
                    <a:solidFill>
                      <a:schemeClr val="bg1"/>
                    </a:solidFill>
                  </a:tcPr>
                </a:tc>
                <a:tc>
                  <a:txBody>
                    <a:bodyPr/>
                    <a:lstStyle/>
                    <a:p>
                      <a:pPr algn="l">
                        <a:spcAft>
                          <a:spcPts val="0"/>
                        </a:spcAft>
                      </a:pPr>
                      <a:endParaRPr lang="en-GB" sz="1300" dirty="0">
                        <a:effectLst/>
                        <a:latin typeface="Arial"/>
                        <a:ea typeface="ＭＳ 明朝"/>
                        <a:cs typeface="Arial"/>
                      </a:endParaRPr>
                    </a:p>
                  </a:txBody>
                  <a:tcPr marL="0" marR="0" marT="14400" marB="0">
                    <a:solidFill>
                      <a:schemeClr val="bg1"/>
                    </a:solidFill>
                  </a:tcPr>
                </a:tc>
              </a:tr>
              <a:tr h="228024">
                <a:tc>
                  <a:txBody>
                    <a:bodyPr/>
                    <a:lstStyle/>
                    <a:p>
                      <a:pPr algn="l"/>
                      <a:r>
                        <a:rPr lang="en-US" sz="1400" dirty="0">
                          <a:latin typeface="Arial"/>
                          <a:cs typeface="Arial"/>
                        </a:rPr>
                        <a:t>3.2.U4 </a:t>
                      </a:r>
                    </a:p>
                  </a:txBody>
                  <a:tcPr marL="0" marR="0" marT="14400" marB="0">
                    <a:solidFill>
                      <a:schemeClr val="bg1"/>
                    </a:solidFill>
                  </a:tcPr>
                </a:tc>
                <a:tc>
                  <a:txBody>
                    <a:bodyPr/>
                    <a:lstStyle/>
                    <a:p>
                      <a:pPr algn="l"/>
                      <a:r>
                        <a:rPr lang="en-US" sz="1300" dirty="0">
                          <a:latin typeface="Arial"/>
                          <a:cs typeface="Arial"/>
                        </a:rPr>
                        <a:t>In a eukaryote species there are different chromosomes that carry different genes. </a:t>
                      </a:r>
                    </a:p>
                  </a:txBody>
                  <a:tcPr marL="0" marR="0" marT="14400" marB="0">
                    <a:solidFill>
                      <a:schemeClr val="bg1"/>
                    </a:solidFill>
                  </a:tcPr>
                </a:tc>
                <a:tc>
                  <a:txBody>
                    <a:bodyPr/>
                    <a:lstStyle/>
                    <a:p>
                      <a:pPr algn="l">
                        <a:spcAft>
                          <a:spcPts val="0"/>
                        </a:spcAft>
                      </a:pPr>
                      <a:endParaRPr lang="en-GB" sz="1300" dirty="0">
                        <a:effectLst/>
                        <a:latin typeface="Arial"/>
                        <a:ea typeface="ＭＳ 明朝"/>
                        <a:cs typeface="Arial"/>
                      </a:endParaRPr>
                    </a:p>
                  </a:txBody>
                  <a:tcPr marL="0" marR="0" marT="14400" marB="0">
                    <a:solidFill>
                      <a:schemeClr val="bg1"/>
                    </a:solidFill>
                  </a:tcPr>
                </a:tc>
              </a:tr>
              <a:tr h="228024">
                <a:tc>
                  <a:txBody>
                    <a:bodyPr/>
                    <a:lstStyle/>
                    <a:p>
                      <a:pPr algn="l"/>
                      <a:r>
                        <a:rPr lang="en-US" sz="1400" dirty="0">
                          <a:latin typeface="Arial"/>
                          <a:cs typeface="Arial"/>
                        </a:rPr>
                        <a:t>3.2.U5 </a:t>
                      </a:r>
                    </a:p>
                  </a:txBody>
                  <a:tcPr marL="0" marR="0" marT="14400" marB="0">
                    <a:solidFill>
                      <a:schemeClr val="bg1"/>
                    </a:solidFill>
                  </a:tcPr>
                </a:tc>
                <a:tc>
                  <a:txBody>
                    <a:bodyPr/>
                    <a:lstStyle/>
                    <a:p>
                      <a:pPr algn="l"/>
                      <a:r>
                        <a:rPr lang="en-US" sz="1300" dirty="0">
                          <a:latin typeface="Arial"/>
                          <a:cs typeface="Arial"/>
                        </a:rPr>
                        <a:t>Homologous chromosomes carry the same sequence of genes but not necessarily the same alleles of those genes. </a:t>
                      </a:r>
                    </a:p>
                  </a:txBody>
                  <a:tcPr marL="0" marR="0" marT="14400" marB="0">
                    <a:solidFill>
                      <a:schemeClr val="bg1"/>
                    </a:solidFill>
                  </a:tcPr>
                </a:tc>
                <a:tc>
                  <a:txBody>
                    <a:bodyPr/>
                    <a:lstStyle/>
                    <a:p>
                      <a:pPr algn="l">
                        <a:spcAft>
                          <a:spcPts val="0"/>
                        </a:spcAft>
                      </a:pPr>
                      <a:endParaRPr lang="en-GB" sz="1300" dirty="0">
                        <a:effectLst/>
                        <a:latin typeface="Arial"/>
                        <a:ea typeface="ＭＳ 明朝"/>
                        <a:cs typeface="Arial"/>
                      </a:endParaRPr>
                    </a:p>
                  </a:txBody>
                  <a:tcPr marL="0" marR="0" marT="14400" marB="0">
                    <a:solidFill>
                      <a:schemeClr val="bg1"/>
                    </a:solidFill>
                  </a:tcPr>
                </a:tc>
              </a:tr>
              <a:tr h="228024">
                <a:tc>
                  <a:txBody>
                    <a:bodyPr/>
                    <a:lstStyle/>
                    <a:p>
                      <a:pPr algn="l"/>
                      <a:r>
                        <a:rPr lang="en-US" sz="1400" dirty="0">
                          <a:latin typeface="Arial"/>
                          <a:cs typeface="Arial"/>
                        </a:rPr>
                        <a:t>3.2.U6 </a:t>
                      </a:r>
                    </a:p>
                  </a:txBody>
                  <a:tcPr marL="0" marR="0" marT="14400" marB="0">
                    <a:solidFill>
                      <a:schemeClr val="bg1"/>
                    </a:solidFill>
                  </a:tcPr>
                </a:tc>
                <a:tc>
                  <a:txBody>
                    <a:bodyPr/>
                    <a:lstStyle/>
                    <a:p>
                      <a:pPr algn="l"/>
                      <a:r>
                        <a:rPr lang="en-US" sz="1300" dirty="0">
                          <a:latin typeface="Arial"/>
                          <a:cs typeface="Arial"/>
                        </a:rPr>
                        <a:t>Diploid nuclei have pairs of homologous chromosomes. </a:t>
                      </a:r>
                    </a:p>
                  </a:txBody>
                  <a:tcPr marL="0" marR="0" marT="14400" marB="0">
                    <a:solidFill>
                      <a:schemeClr val="bg1"/>
                    </a:solidFill>
                  </a:tcPr>
                </a:tc>
                <a:tc>
                  <a:txBody>
                    <a:bodyPr/>
                    <a:lstStyle/>
                    <a:p>
                      <a:pPr algn="l">
                        <a:spcAft>
                          <a:spcPts val="0"/>
                        </a:spcAft>
                      </a:pPr>
                      <a:endParaRPr lang="en-GB" sz="1300" dirty="0">
                        <a:effectLst/>
                        <a:latin typeface="Arial"/>
                        <a:ea typeface="ＭＳ 明朝"/>
                        <a:cs typeface="Arial"/>
                      </a:endParaRPr>
                    </a:p>
                  </a:txBody>
                  <a:tcPr marL="0" marR="0" marT="14400" marB="0">
                    <a:solidFill>
                      <a:schemeClr val="bg1"/>
                    </a:solidFill>
                  </a:tcPr>
                </a:tc>
              </a:tr>
              <a:tr h="228024">
                <a:tc>
                  <a:txBody>
                    <a:bodyPr/>
                    <a:lstStyle/>
                    <a:p>
                      <a:pPr algn="l"/>
                      <a:r>
                        <a:rPr lang="en-US" sz="1400" dirty="0">
                          <a:latin typeface="Arial"/>
                          <a:cs typeface="Arial"/>
                        </a:rPr>
                        <a:t>3.2.U7 </a:t>
                      </a:r>
                    </a:p>
                  </a:txBody>
                  <a:tcPr marL="0" marR="0" marT="14400" marB="0">
                    <a:solidFill>
                      <a:schemeClr val="bg1"/>
                    </a:solidFill>
                  </a:tcPr>
                </a:tc>
                <a:tc>
                  <a:txBody>
                    <a:bodyPr/>
                    <a:lstStyle/>
                    <a:p>
                      <a:pPr algn="l"/>
                      <a:r>
                        <a:rPr lang="en-US" sz="1300" dirty="0">
                          <a:latin typeface="Arial"/>
                          <a:cs typeface="Arial"/>
                        </a:rPr>
                        <a:t>Haploid nuclei have one chromosome of </a:t>
                      </a:r>
                      <a:r>
                        <a:rPr lang="en-US" sz="1300" kern="1200" dirty="0">
                          <a:solidFill>
                            <a:srgbClr val="000000"/>
                          </a:solidFill>
                          <a:effectLst/>
                          <a:latin typeface="Arial"/>
                          <a:ea typeface="ＭＳ 明朝"/>
                          <a:cs typeface="Times New Roman"/>
                        </a:rPr>
                        <a:t>each</a:t>
                      </a:r>
                      <a:r>
                        <a:rPr lang="en-US" sz="1300" dirty="0">
                          <a:latin typeface="Arial"/>
                          <a:cs typeface="Arial"/>
                        </a:rPr>
                        <a:t> pair</a:t>
                      </a:r>
                      <a:r>
                        <a:rPr lang="en-US" sz="1300" dirty="0" smtClean="0">
                          <a:latin typeface="Arial"/>
                          <a:cs typeface="Arial"/>
                        </a:rPr>
                        <a:t>.</a:t>
                      </a:r>
                      <a:endParaRPr lang="en-US" sz="1300" dirty="0">
                        <a:latin typeface="Arial"/>
                        <a:cs typeface="Arial"/>
                      </a:endParaRPr>
                    </a:p>
                  </a:txBody>
                  <a:tcPr marL="0" marR="0" marT="14400" marB="0">
                    <a:solidFill>
                      <a:schemeClr val="bg1"/>
                    </a:solidFill>
                  </a:tcPr>
                </a:tc>
                <a:tc>
                  <a:txBody>
                    <a:bodyPr/>
                    <a:lstStyle/>
                    <a:p>
                      <a:pPr algn="l">
                        <a:spcAft>
                          <a:spcPts val="0"/>
                        </a:spcAft>
                      </a:pPr>
                      <a:r>
                        <a:rPr lang="en-US" sz="1300" dirty="0" smtClean="0">
                          <a:latin typeface="Arial"/>
                          <a:cs typeface="Arial"/>
                        </a:rPr>
                        <a:t>The two DNA molecules formed by DNA replication prior to cell division are considered to be sister chromatids until the splitting of the centromere at the start of anaphase. After this, they are individual chromosomes.</a:t>
                      </a:r>
                      <a:endParaRPr lang="en-GB" sz="1300" dirty="0">
                        <a:effectLst/>
                        <a:latin typeface="Arial"/>
                        <a:ea typeface="ＭＳ 明朝"/>
                        <a:cs typeface="Arial"/>
                      </a:endParaRPr>
                    </a:p>
                  </a:txBody>
                  <a:tcPr marL="0" marR="0" marT="14400" marB="0">
                    <a:solidFill>
                      <a:schemeClr val="bg1"/>
                    </a:solidFill>
                  </a:tcPr>
                </a:tc>
              </a:tr>
              <a:tr h="228024">
                <a:tc>
                  <a:txBody>
                    <a:bodyPr/>
                    <a:lstStyle/>
                    <a:p>
                      <a:pPr algn="l"/>
                      <a:r>
                        <a:rPr lang="en-US" sz="1400">
                          <a:latin typeface="Arial"/>
                          <a:cs typeface="Arial"/>
                        </a:rPr>
                        <a:t>3.2.U8 </a:t>
                      </a:r>
                    </a:p>
                  </a:txBody>
                  <a:tcPr marL="0" marR="0" marT="14400" marB="0">
                    <a:solidFill>
                      <a:schemeClr val="bg1"/>
                    </a:solidFill>
                  </a:tcPr>
                </a:tc>
                <a:tc>
                  <a:txBody>
                    <a:bodyPr/>
                    <a:lstStyle/>
                    <a:p>
                      <a:pPr algn="l"/>
                      <a:r>
                        <a:rPr lang="en-US" sz="1300" dirty="0">
                          <a:latin typeface="Arial"/>
                          <a:cs typeface="Arial"/>
                        </a:rPr>
                        <a:t>The number of chromosomes is a characteristic feature of members of a species. </a:t>
                      </a:r>
                    </a:p>
                  </a:txBody>
                  <a:tcPr marL="0" marR="0" marT="14400" marB="0">
                    <a:solidFill>
                      <a:schemeClr val="bg1"/>
                    </a:solidFill>
                  </a:tcPr>
                </a:tc>
                <a:tc>
                  <a:txBody>
                    <a:bodyPr/>
                    <a:lstStyle/>
                    <a:p>
                      <a:pPr algn="l">
                        <a:spcAft>
                          <a:spcPts val="0"/>
                        </a:spcAft>
                      </a:pPr>
                      <a:endParaRPr lang="en-GB" sz="1300" dirty="0">
                        <a:effectLst/>
                        <a:latin typeface="Arial"/>
                        <a:ea typeface="ＭＳ 明朝"/>
                        <a:cs typeface="Arial"/>
                      </a:endParaRPr>
                    </a:p>
                  </a:txBody>
                  <a:tcPr marL="0" marR="0" marT="14400" marB="0">
                    <a:solidFill>
                      <a:schemeClr val="bg1"/>
                    </a:solidFill>
                  </a:tcPr>
                </a:tc>
              </a:tr>
              <a:tr h="228024">
                <a:tc>
                  <a:txBody>
                    <a:bodyPr/>
                    <a:lstStyle/>
                    <a:p>
                      <a:pPr algn="l"/>
                      <a:r>
                        <a:rPr lang="en-US" sz="1400" dirty="0">
                          <a:latin typeface="Arial"/>
                          <a:cs typeface="Arial"/>
                        </a:rPr>
                        <a:t>3.2.U9 </a:t>
                      </a:r>
                    </a:p>
                  </a:txBody>
                  <a:tcPr marL="0" marR="0" marT="14400" marB="0">
                    <a:solidFill>
                      <a:schemeClr val="bg1"/>
                    </a:solidFill>
                  </a:tcPr>
                </a:tc>
                <a:tc>
                  <a:txBody>
                    <a:bodyPr/>
                    <a:lstStyle/>
                    <a:p>
                      <a:pPr algn="l"/>
                      <a:r>
                        <a:rPr lang="en-US" sz="1300" dirty="0">
                          <a:latin typeface="Arial"/>
                          <a:cs typeface="Arial"/>
                        </a:rPr>
                        <a:t>A </a:t>
                      </a:r>
                      <a:r>
                        <a:rPr lang="en-US" sz="1300" dirty="0" err="1">
                          <a:latin typeface="Arial"/>
                          <a:cs typeface="Arial"/>
                        </a:rPr>
                        <a:t>karyogram</a:t>
                      </a:r>
                      <a:r>
                        <a:rPr lang="en-US" sz="1300" dirty="0">
                          <a:latin typeface="Arial"/>
                          <a:cs typeface="Arial"/>
                        </a:rPr>
                        <a:t> shows the chromosomes of an organism in homologous pairs of decreasing length</a:t>
                      </a:r>
                      <a:r>
                        <a:rPr lang="en-US" sz="1300" dirty="0" smtClean="0">
                          <a:latin typeface="Arial"/>
                          <a:cs typeface="Arial"/>
                        </a:rPr>
                        <a:t>.</a:t>
                      </a:r>
                      <a:endParaRPr lang="en-US" sz="1300" dirty="0">
                        <a:latin typeface="Arial"/>
                        <a:cs typeface="Arial"/>
                      </a:endParaRPr>
                    </a:p>
                  </a:txBody>
                  <a:tcPr marL="0" marR="0" marT="14400" marB="0">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latin typeface="Arial"/>
                          <a:cs typeface="Arial"/>
                        </a:rPr>
                        <a:t>The terms karyotype and </a:t>
                      </a:r>
                      <a:r>
                        <a:rPr lang="en-US" sz="1300" dirty="0" err="1" smtClean="0">
                          <a:latin typeface="Arial"/>
                          <a:cs typeface="Arial"/>
                        </a:rPr>
                        <a:t>karyogram</a:t>
                      </a:r>
                      <a:r>
                        <a:rPr lang="en-US" sz="1300" dirty="0" smtClean="0">
                          <a:latin typeface="Arial"/>
                          <a:cs typeface="Arial"/>
                        </a:rPr>
                        <a:t> have different meanings. Karyotype is a property of a cell</a:t>
                      </a:r>
                      <a:r>
                        <a:rPr lang="en-US" sz="1300" baseline="0" dirty="0" smtClean="0">
                          <a:latin typeface="Arial"/>
                          <a:cs typeface="Arial"/>
                        </a:rPr>
                        <a:t> - </a:t>
                      </a:r>
                      <a:r>
                        <a:rPr lang="en-US" sz="1300" dirty="0" smtClean="0">
                          <a:latin typeface="Arial"/>
                          <a:cs typeface="Arial"/>
                        </a:rPr>
                        <a:t>the number and type of chromosomes present in the nucleus, not a photograph or diagram of them.</a:t>
                      </a:r>
                    </a:p>
                  </a:txBody>
                  <a:tcPr marL="0" marR="0" marT="14400" marB="0">
                    <a:solidFill>
                      <a:schemeClr val="bg1"/>
                    </a:solidFill>
                  </a:tcPr>
                </a:tc>
              </a:tr>
              <a:tr h="228024">
                <a:tc>
                  <a:txBody>
                    <a:bodyPr/>
                    <a:lstStyle/>
                    <a:p>
                      <a:pPr algn="l"/>
                      <a:r>
                        <a:rPr lang="en-US" sz="1400" dirty="0">
                          <a:latin typeface="Arial"/>
                          <a:cs typeface="Arial"/>
                        </a:rPr>
                        <a:t>3.2.U10 </a:t>
                      </a:r>
                    </a:p>
                  </a:txBody>
                  <a:tcPr marL="0" marR="0" marT="14400" marB="0">
                    <a:solidFill>
                      <a:schemeClr val="bg1"/>
                    </a:solidFill>
                  </a:tcPr>
                </a:tc>
                <a:tc>
                  <a:txBody>
                    <a:bodyPr/>
                    <a:lstStyle/>
                    <a:p>
                      <a:pPr algn="l"/>
                      <a:r>
                        <a:rPr lang="en-US" sz="1300" dirty="0">
                          <a:latin typeface="Arial"/>
                          <a:cs typeface="Arial"/>
                        </a:rPr>
                        <a:t>Sex is determined by sex chromosomes and autosomes are chromosomes that do not determine sex. </a:t>
                      </a:r>
                    </a:p>
                  </a:txBody>
                  <a:tcPr marL="0" marR="0" marT="14400" marB="0">
                    <a:solidFill>
                      <a:schemeClr val="bg1"/>
                    </a:solidFill>
                  </a:tcPr>
                </a:tc>
                <a:tc>
                  <a:txBody>
                    <a:bodyPr/>
                    <a:lstStyle/>
                    <a:p>
                      <a:pPr algn="l">
                        <a:spcAft>
                          <a:spcPts val="0"/>
                        </a:spcAft>
                      </a:pPr>
                      <a:endParaRPr lang="en-GB" sz="1300" dirty="0">
                        <a:effectLst/>
                        <a:latin typeface="Arial"/>
                        <a:ea typeface="ＭＳ 明朝"/>
                        <a:cs typeface="Arial"/>
                      </a:endParaRPr>
                    </a:p>
                  </a:txBody>
                  <a:tcPr marL="0" marR="0" marT="14400" marB="0">
                    <a:solidFill>
                      <a:schemeClr val="bg1"/>
                    </a:solidFill>
                  </a:tcPr>
                </a:tc>
              </a:tr>
            </a:tbl>
          </a:graphicData>
        </a:graphic>
      </p:graphicFrame>
    </p:spTree>
    <p:extLst>
      <p:ext uri="{BB962C8B-B14F-4D97-AF65-F5344CB8AC3E}">
        <p14:creationId xmlns:p14="http://schemas.microsoft.com/office/powerpoint/2010/main" val="694705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152400" y="490155"/>
            <a:ext cx="8839200" cy="6372790"/>
          </a:xfrm>
          <a:prstGeom prst="rect">
            <a:avLst/>
          </a:prstGeom>
          <a:noFill/>
          <a:ln w="9525">
            <a:noFill/>
            <a:miter lim="800000"/>
            <a:headEnd/>
            <a:tailEnd/>
          </a:ln>
          <a:effectLst/>
        </p:spPr>
      </p:pic>
      <p:sp>
        <p:nvSpPr>
          <p:cNvPr id="4" name="Title 1"/>
          <p:cNvSpPr txBox="1">
            <a:spLocks/>
          </p:cNvSpPr>
          <p:nvPr/>
        </p:nvSpPr>
        <p:spPr>
          <a:xfrm>
            <a:off x="0" y="4762"/>
            <a:ext cx="9144000" cy="485393"/>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b="1" dirty="0" smtClean="0"/>
              <a:t>Review: </a:t>
            </a:r>
            <a:r>
              <a:rPr lang="en-US" sz="1600" dirty="0" smtClean="0"/>
              <a:t>3.3</a:t>
            </a:r>
            <a:r>
              <a:rPr lang="en-US" sz="1600" dirty="0"/>
              <a:t>.A3 Description of methods used to obtain cells for karyotype analysis e.g. chorionic villus sampling and amniocentesis and the associated risks</a:t>
            </a:r>
            <a:r>
              <a:rPr lang="en-US" sz="1600" dirty="0" smtClean="0"/>
              <a:t>.</a:t>
            </a:r>
            <a:endParaRPr lang="en-US" sz="1600" dirty="0"/>
          </a:p>
        </p:txBody>
      </p:sp>
      <p:sp>
        <p:nvSpPr>
          <p:cNvPr id="2" name="Rectangle 1"/>
          <p:cNvSpPr/>
          <p:nvPr/>
        </p:nvSpPr>
        <p:spPr>
          <a:xfrm>
            <a:off x="5314271" y="2814108"/>
            <a:ext cx="3721893" cy="830997"/>
          </a:xfrm>
          <a:prstGeom prst="rect">
            <a:avLst/>
          </a:prstGeom>
          <a:noFill/>
        </p:spPr>
        <p:txBody>
          <a:bodyPr wrap="square">
            <a:spAutoFit/>
          </a:bodyPr>
          <a:lstStyle/>
          <a:p>
            <a:r>
              <a:rPr lang="en-US" sz="1600" dirty="0" smtClean="0">
                <a:solidFill>
                  <a:srgbClr val="FF0000"/>
                </a:solidFill>
              </a:rPr>
              <a:t>Can be carried out in the 11</a:t>
            </a:r>
            <a:r>
              <a:rPr lang="en-US" sz="1600" baseline="30000" dirty="0" smtClean="0">
                <a:solidFill>
                  <a:srgbClr val="FF0000"/>
                </a:solidFill>
              </a:rPr>
              <a:t>th</a:t>
            </a:r>
            <a:r>
              <a:rPr lang="en-US" sz="1600" dirty="0" smtClean="0">
                <a:solidFill>
                  <a:srgbClr val="FF0000"/>
                </a:solidFill>
              </a:rPr>
              <a:t> week of the pregnancy with around a 2% </a:t>
            </a:r>
            <a:r>
              <a:rPr lang="en-US" sz="1600" dirty="0">
                <a:solidFill>
                  <a:srgbClr val="FF0000"/>
                </a:solidFill>
              </a:rPr>
              <a:t>c</a:t>
            </a:r>
            <a:r>
              <a:rPr lang="en-US" sz="1600" dirty="0" smtClean="0">
                <a:solidFill>
                  <a:srgbClr val="FF0000"/>
                </a:solidFill>
              </a:rPr>
              <a:t>hance of a miscarriage</a:t>
            </a:r>
            <a:endParaRPr lang="en-US" sz="1600" dirty="0">
              <a:solidFill>
                <a:srgbClr val="FF0000"/>
              </a:solidFill>
            </a:endParaRPr>
          </a:p>
        </p:txBody>
      </p:sp>
      <p:pic>
        <p:nvPicPr>
          <p:cNvPr id="7" name="Picture 6">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6538911"/>
            <a:ext cx="1384737" cy="331789"/>
          </a:xfrm>
          <a:prstGeom prst="rect">
            <a:avLst/>
          </a:prstGeom>
        </p:spPr>
      </p:pic>
    </p:spTree>
    <p:extLst>
      <p:ext uri="{BB962C8B-B14F-4D97-AF65-F5344CB8AC3E}">
        <p14:creationId xmlns:p14="http://schemas.microsoft.com/office/powerpoint/2010/main" val="1350419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3"/>
            <a:ext cx="9144000" cy="365108"/>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GB" sz="1500" dirty="0">
                <a:latin typeface="Arial"/>
                <a:cs typeface="Arial"/>
              </a:rPr>
              <a:t>3.2.A4 Use of </a:t>
            </a:r>
            <a:r>
              <a:rPr lang="en-GB" sz="1500" dirty="0" err="1">
                <a:latin typeface="Arial"/>
                <a:cs typeface="Arial"/>
              </a:rPr>
              <a:t>karyograms</a:t>
            </a:r>
            <a:r>
              <a:rPr lang="en-GB" sz="1500" dirty="0">
                <a:latin typeface="Arial"/>
                <a:cs typeface="Arial"/>
              </a:rPr>
              <a:t> to deduce sex and diagnose Down syndrome in humans</a:t>
            </a:r>
            <a:r>
              <a:rPr lang="en-GB" sz="1500" dirty="0" smtClean="0">
                <a:latin typeface="Arial"/>
                <a:cs typeface="Arial"/>
              </a:rPr>
              <a:t>.</a:t>
            </a:r>
            <a:endParaRPr lang="en-GB" sz="1500" dirty="0">
              <a:latin typeface="Arial"/>
              <a:cs typeface="Arial"/>
            </a:endParaRPr>
          </a:p>
        </p:txBody>
      </p:sp>
      <p:pic>
        <p:nvPicPr>
          <p:cNvPr id="2" name="Picture 1" descr="Screen Shot 2015-07-26 at 15.12.27.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986" y="4597766"/>
            <a:ext cx="4298715" cy="689417"/>
          </a:xfrm>
          <a:prstGeom prst="rect">
            <a:avLst/>
          </a:prstGeom>
        </p:spPr>
      </p:pic>
      <p:pic>
        <p:nvPicPr>
          <p:cNvPr id="4" name="Picture 3" descr="Screen Shot 2015-07-26 at 15.15.1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1400" y="6151880"/>
            <a:ext cx="1816100" cy="435864"/>
          </a:xfrm>
          <a:prstGeom prst="rect">
            <a:avLst/>
          </a:prstGeom>
        </p:spPr>
      </p:pic>
      <p:pic>
        <p:nvPicPr>
          <p:cNvPr id="6" name="Picture 5"/>
          <p:cNvPicPr>
            <a:picLocks noChangeAspect="1"/>
          </p:cNvPicPr>
          <p:nvPr/>
        </p:nvPicPr>
        <p:blipFill>
          <a:blip r:embed="rId5"/>
          <a:stretch>
            <a:fillRect/>
          </a:stretch>
        </p:blipFill>
        <p:spPr>
          <a:xfrm>
            <a:off x="266700" y="1299383"/>
            <a:ext cx="3292491" cy="3987800"/>
          </a:xfrm>
          <a:prstGeom prst="rect">
            <a:avLst/>
          </a:prstGeom>
        </p:spPr>
      </p:pic>
      <p:pic>
        <p:nvPicPr>
          <p:cNvPr id="7" name="Picture 6"/>
          <p:cNvPicPr>
            <a:picLocks noChangeAspect="1"/>
          </p:cNvPicPr>
          <p:nvPr/>
        </p:nvPicPr>
        <p:blipFill>
          <a:blip r:embed="rId6"/>
          <a:stretch>
            <a:fillRect/>
          </a:stretch>
        </p:blipFill>
        <p:spPr>
          <a:xfrm>
            <a:off x="4394201" y="1007283"/>
            <a:ext cx="4521200" cy="3299254"/>
          </a:xfrm>
          <a:prstGeom prst="rect">
            <a:avLst/>
          </a:prstGeom>
        </p:spPr>
      </p:pic>
      <p:sp>
        <p:nvSpPr>
          <p:cNvPr id="8" name="Rectangle 7"/>
          <p:cNvSpPr/>
          <p:nvPr/>
        </p:nvSpPr>
        <p:spPr>
          <a:xfrm>
            <a:off x="266700" y="415642"/>
            <a:ext cx="8648700" cy="830997"/>
          </a:xfrm>
          <a:prstGeom prst="rect">
            <a:avLst/>
          </a:prstGeom>
          <a:noFill/>
        </p:spPr>
        <p:txBody>
          <a:bodyPr wrap="square">
            <a:spAutoFit/>
          </a:bodyPr>
          <a:lstStyle/>
          <a:p>
            <a:r>
              <a:rPr lang="en-US" sz="2000" dirty="0" smtClean="0"/>
              <a:t>Can you use a </a:t>
            </a:r>
            <a:r>
              <a:rPr lang="en-US" sz="2400" b="1" dirty="0" err="1"/>
              <a:t>k</a:t>
            </a:r>
            <a:r>
              <a:rPr lang="en-US" sz="2400" b="1" dirty="0" err="1" smtClean="0"/>
              <a:t>aryogram</a:t>
            </a:r>
            <a:r>
              <a:rPr lang="en-US" sz="2000" dirty="0" smtClean="0"/>
              <a:t> to determine </a:t>
            </a:r>
            <a:r>
              <a:rPr lang="en-US" sz="2400" b="1" dirty="0" smtClean="0"/>
              <a:t>sex</a:t>
            </a:r>
            <a:r>
              <a:rPr lang="en-US" sz="2000" dirty="0" smtClean="0"/>
              <a:t> and whether a person has </a:t>
            </a:r>
            <a:r>
              <a:rPr lang="en-US" sz="2400" b="1" dirty="0" smtClean="0"/>
              <a:t>Down Syndrome</a:t>
            </a:r>
            <a:r>
              <a:rPr lang="en-US" sz="2000" dirty="0" smtClean="0"/>
              <a:t>?</a:t>
            </a:r>
            <a:endParaRPr lang="en-US" sz="2000" dirty="0"/>
          </a:p>
        </p:txBody>
      </p:sp>
      <p:sp>
        <p:nvSpPr>
          <p:cNvPr id="9" name="TextBox 8"/>
          <p:cNvSpPr txBox="1"/>
          <p:nvPr/>
        </p:nvSpPr>
        <p:spPr>
          <a:xfrm>
            <a:off x="4476984" y="5287183"/>
            <a:ext cx="4298716" cy="646331"/>
          </a:xfrm>
          <a:prstGeom prst="rect">
            <a:avLst/>
          </a:prstGeom>
          <a:noFill/>
        </p:spPr>
        <p:txBody>
          <a:bodyPr wrap="square" rtlCol="0">
            <a:spAutoFit/>
          </a:bodyPr>
          <a:lstStyle/>
          <a:p>
            <a:r>
              <a:rPr lang="en-US" dirty="0" smtClean="0"/>
              <a:t>Use the Biology Project activity to practice your skills and understanding:</a:t>
            </a:r>
            <a:endParaRPr lang="en-US" dirty="0"/>
          </a:p>
        </p:txBody>
      </p:sp>
      <p:sp>
        <p:nvSpPr>
          <p:cNvPr id="11" name="TextBox 10"/>
          <p:cNvSpPr txBox="1"/>
          <p:nvPr/>
        </p:nvSpPr>
        <p:spPr>
          <a:xfrm>
            <a:off x="266700" y="5439583"/>
            <a:ext cx="4298716" cy="923330"/>
          </a:xfrm>
          <a:prstGeom prst="rect">
            <a:avLst/>
          </a:prstGeom>
          <a:noFill/>
        </p:spPr>
        <p:txBody>
          <a:bodyPr wrap="square" rtlCol="0">
            <a:spAutoFit/>
          </a:bodyPr>
          <a:lstStyle/>
          <a:p>
            <a:r>
              <a:rPr lang="en-US" dirty="0" smtClean="0"/>
              <a:t>Learn more about:</a:t>
            </a:r>
          </a:p>
          <a:p>
            <a:pPr marL="285750" indent="-285750">
              <a:buFont typeface="Arial"/>
              <a:buChar char="•"/>
            </a:pPr>
            <a:r>
              <a:rPr lang="en-US" dirty="0" smtClean="0">
                <a:hlinkClick r:id="rId7"/>
              </a:rPr>
              <a:t>Diagnosing genetic disorders</a:t>
            </a:r>
            <a:endParaRPr lang="en-US" dirty="0" smtClean="0"/>
          </a:p>
          <a:p>
            <a:pPr marL="285750" indent="-285750">
              <a:buFont typeface="Arial"/>
              <a:buChar char="•"/>
            </a:pPr>
            <a:r>
              <a:rPr lang="en-US" dirty="0" smtClean="0">
                <a:hlinkClick r:id="rId8"/>
              </a:rPr>
              <a:t>Down Syndrome</a:t>
            </a:r>
            <a:endParaRPr lang="en-US" dirty="0" smtClean="0"/>
          </a:p>
        </p:txBody>
      </p:sp>
      <p:sp>
        <p:nvSpPr>
          <p:cNvPr id="12" name="Rectangle 11"/>
          <p:cNvSpPr/>
          <p:nvPr/>
        </p:nvSpPr>
        <p:spPr>
          <a:xfrm>
            <a:off x="3479800" y="6581001"/>
            <a:ext cx="5664200" cy="276999"/>
          </a:xfrm>
          <a:prstGeom prst="rect">
            <a:avLst/>
          </a:prstGeom>
        </p:spPr>
        <p:txBody>
          <a:bodyPr wrap="square">
            <a:spAutoFit/>
          </a:bodyPr>
          <a:lstStyle/>
          <a:p>
            <a:pPr algn="r"/>
            <a:r>
              <a:rPr lang="en-US" sz="1200" dirty="0">
                <a:hlinkClick r:id="rId8"/>
              </a:rPr>
              <a:t>http://learn.genetics.utah.edu/content/disorders/chromosomal/down</a:t>
            </a:r>
            <a:r>
              <a:rPr lang="en-US" sz="1200" dirty="0" smtClean="0">
                <a:hlinkClick r:id="rId8"/>
              </a:rPr>
              <a:t>/</a:t>
            </a:r>
            <a:endParaRPr lang="en-US" sz="1200" dirty="0"/>
          </a:p>
        </p:txBody>
      </p:sp>
      <p:sp>
        <p:nvSpPr>
          <p:cNvPr id="13" name="Rectangle 12"/>
          <p:cNvSpPr/>
          <p:nvPr/>
        </p:nvSpPr>
        <p:spPr>
          <a:xfrm>
            <a:off x="4476986" y="5953249"/>
            <a:ext cx="4298714" cy="461665"/>
          </a:xfrm>
          <a:prstGeom prst="rect">
            <a:avLst/>
          </a:prstGeom>
        </p:spPr>
        <p:txBody>
          <a:bodyPr wrap="square">
            <a:spAutoFit/>
          </a:bodyPr>
          <a:lstStyle/>
          <a:p>
            <a:r>
              <a:rPr lang="en-US" sz="1200" dirty="0">
                <a:hlinkClick r:id="rId2"/>
              </a:rPr>
              <a:t>http://www.biology.arizona.edu/human_bio/activities/karyotyping/</a:t>
            </a:r>
            <a:r>
              <a:rPr lang="en-US" sz="1200" dirty="0" smtClean="0">
                <a:hlinkClick r:id="rId2"/>
              </a:rPr>
              <a:t>karyotyping.html</a:t>
            </a:r>
            <a:endParaRPr lang="en-US" sz="1200" dirty="0"/>
          </a:p>
        </p:txBody>
      </p:sp>
      <p:sp>
        <p:nvSpPr>
          <p:cNvPr id="14" name="Rectangle 13"/>
          <p:cNvSpPr/>
          <p:nvPr/>
        </p:nvSpPr>
        <p:spPr>
          <a:xfrm>
            <a:off x="215900" y="5414183"/>
            <a:ext cx="4051300" cy="1278717"/>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394200" y="4487083"/>
            <a:ext cx="4521200" cy="1965931"/>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360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4"/>
            <a:ext cx="6521397" cy="746554"/>
          </a:xfrm>
        </p:spPr>
        <p:txBody>
          <a:bodyPr/>
          <a:lstStyle/>
          <a:p>
            <a:r>
              <a:rPr lang="en-US" dirty="0" smtClean="0"/>
              <a:t>Bibliography / Acknowledgments</a:t>
            </a:r>
            <a:endParaRPr lang="en-US" dirty="0"/>
          </a:p>
        </p:txBody>
      </p:sp>
      <p:pic>
        <p:nvPicPr>
          <p:cNvPr id="4" name="Picture 3">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820" y="1000912"/>
            <a:ext cx="5328420" cy="966430"/>
          </a:xfrm>
          <a:prstGeom prst="rect">
            <a:avLst/>
          </a:prstGeom>
        </p:spPr>
      </p:pic>
      <p:pic>
        <p:nvPicPr>
          <p:cNvPr id="6" name="Picture 5">
            <a:hlinkClick r:id="rId4"/>
          </p:cNvPr>
          <p:cNvPicPr>
            <a:picLocks noChangeAspect="1"/>
          </p:cNvPicPr>
          <p:nvPr/>
        </p:nvPicPr>
        <p:blipFill>
          <a:blip r:embed="rId5"/>
          <a:stretch>
            <a:fillRect/>
          </a:stretch>
        </p:blipFill>
        <p:spPr>
          <a:xfrm>
            <a:off x="5901966" y="976660"/>
            <a:ext cx="2695172" cy="2515494"/>
          </a:xfrm>
          <a:prstGeom prst="rect">
            <a:avLst/>
          </a:prstGeom>
        </p:spPr>
      </p:pic>
      <p:pic>
        <p:nvPicPr>
          <p:cNvPr id="7" name="Picture 6" descr="Screen Shot 2014-04-27 at 14.39.15.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306287" y="2178578"/>
            <a:ext cx="3176219" cy="4200805"/>
          </a:xfrm>
          <a:prstGeom prst="rect">
            <a:avLst/>
          </a:prstGeom>
        </p:spPr>
      </p:pic>
      <p:pic>
        <p:nvPicPr>
          <p:cNvPr id="11" name="Picture 10">
            <a:hlinkClick r:id="rId7"/>
          </p:cNvPr>
          <p:cNvPicPr>
            <a:picLocks noChangeAspect="1"/>
          </p:cNvPicPr>
          <p:nvPr/>
        </p:nvPicPr>
        <p:blipFill>
          <a:blip r:embed="rId8"/>
          <a:stretch>
            <a:fillRect/>
          </a:stretch>
        </p:blipFill>
        <p:spPr>
          <a:xfrm>
            <a:off x="6521397" y="4136991"/>
            <a:ext cx="1219200" cy="1219200"/>
          </a:xfrm>
          <a:prstGeom prst="rect">
            <a:avLst/>
          </a:prstGeom>
        </p:spPr>
      </p:pic>
      <p:sp>
        <p:nvSpPr>
          <p:cNvPr id="12" name="Rectangle 11"/>
          <p:cNvSpPr/>
          <p:nvPr/>
        </p:nvSpPr>
        <p:spPr>
          <a:xfrm>
            <a:off x="6466852" y="5363966"/>
            <a:ext cx="1388421" cy="369332"/>
          </a:xfrm>
          <a:prstGeom prst="rect">
            <a:avLst/>
          </a:prstGeom>
        </p:spPr>
        <p:txBody>
          <a:bodyPr wrap="none">
            <a:spAutoFit/>
          </a:bodyPr>
          <a:lstStyle/>
          <a:p>
            <a:r>
              <a:rPr lang="en-US" b="1" dirty="0">
                <a:hlinkClick r:id="rId7"/>
              </a:rPr>
              <a:t>Bob </a:t>
            </a:r>
            <a:r>
              <a:rPr lang="en-US" b="1" dirty="0" err="1">
                <a:hlinkClick r:id="rId7"/>
              </a:rPr>
              <a:t>Smullen</a:t>
            </a:r>
            <a:endParaRPr lang="en-US" b="1" dirty="0"/>
          </a:p>
        </p:txBody>
      </p:sp>
    </p:spTree>
    <p:extLst>
      <p:ext uri="{BB962C8B-B14F-4D97-AF65-F5344CB8AC3E}">
        <p14:creationId xmlns:p14="http://schemas.microsoft.com/office/powerpoint/2010/main" val="1241465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763"/>
            <a:ext cx="3957828" cy="630237"/>
          </a:xfrm>
          <a:solidFill>
            <a:schemeClr val="accent1">
              <a:lumMod val="40000"/>
              <a:lumOff val="60000"/>
              <a:alpha val="78000"/>
            </a:schemeClr>
          </a:solidFill>
        </p:spPr>
        <p:txBody>
          <a:bodyPr vert="horz" lIns="91440" tIns="45720" rIns="91440" bIns="45720" rtlCol="0" anchor="ctr">
            <a:normAutofit fontScale="90000"/>
          </a:bodyPr>
          <a:lstStyle/>
          <a:p>
            <a:r>
              <a:rPr lang="en-US" dirty="0" smtClean="0"/>
              <a:t>Applications </a:t>
            </a:r>
            <a:r>
              <a:rPr lang="en-US" dirty="0"/>
              <a:t>and Skills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495217"/>
              </p:ext>
            </p:extLst>
          </p:nvPr>
        </p:nvGraphicFramePr>
        <p:xfrm>
          <a:off x="321932" y="784225"/>
          <a:ext cx="8500119" cy="2873620"/>
        </p:xfrm>
        <a:graphic>
          <a:graphicData uri="http://schemas.openxmlformats.org/drawingml/2006/table">
            <a:tbl>
              <a:tblPr firstRow="1" bandRow="1">
                <a:tableStyleId>{F2DE63D5-997A-4646-A377-4702673A728D}</a:tableStyleId>
              </a:tblPr>
              <a:tblGrid>
                <a:gridCol w="715431"/>
                <a:gridCol w="4077911"/>
                <a:gridCol w="3706777"/>
              </a:tblGrid>
              <a:tr h="223434">
                <a:tc>
                  <a:txBody>
                    <a:bodyPr/>
                    <a:lstStyle/>
                    <a:p>
                      <a:pPr algn="l" fontAlgn="ctr"/>
                      <a:endParaRPr lang="en-US" sz="1400" b="0" i="0" u="none" strike="noStrike" dirty="0">
                        <a:solidFill>
                          <a:srgbClr val="000000"/>
                        </a:solidFill>
                        <a:effectLst/>
                        <a:latin typeface="Arial"/>
                        <a:cs typeface="Arial"/>
                      </a:endParaRPr>
                    </a:p>
                  </a:txBody>
                  <a:tcPr marL="12700" marR="12700" marT="12700" marB="0">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l" fontAlgn="ctr"/>
                      <a:r>
                        <a:rPr lang="fr-FR" sz="1400" u="none" strike="noStrike" dirty="0" err="1">
                          <a:effectLst/>
                          <a:latin typeface="Arial"/>
                          <a:cs typeface="Arial"/>
                        </a:rPr>
                        <a:t>Statement</a:t>
                      </a:r>
                      <a:endParaRPr lang="fr-FR" sz="1400" b="0" i="0" u="none" strike="noStrike" dirty="0">
                        <a:solidFill>
                          <a:srgbClr val="000000"/>
                        </a:solidFill>
                        <a:effectLst/>
                        <a:latin typeface="Arial"/>
                        <a:cs typeface="Arial"/>
                      </a:endParaRPr>
                    </a:p>
                  </a:txBody>
                  <a:tcPr marL="12700" marR="12700" marT="12700" marB="0"/>
                </a:tc>
                <a:tc>
                  <a:txBody>
                    <a:bodyPr/>
                    <a:lstStyle/>
                    <a:p>
                      <a:pPr algn="l" fontAlgn="b"/>
                      <a:r>
                        <a:rPr lang="en-US" sz="1400" u="none" strike="noStrike" dirty="0">
                          <a:effectLst/>
                          <a:latin typeface="Arial"/>
                          <a:cs typeface="Arial"/>
                        </a:rPr>
                        <a:t>Guidance</a:t>
                      </a:r>
                      <a:endParaRPr lang="en-US" sz="1400" b="0" i="0" u="none" strike="noStrike" dirty="0">
                        <a:solidFill>
                          <a:srgbClr val="000000"/>
                        </a:solidFill>
                        <a:effectLst/>
                        <a:latin typeface="Arial"/>
                        <a:cs typeface="Arial"/>
                      </a:endParaRPr>
                    </a:p>
                  </a:txBody>
                  <a:tcPr marL="12700" marR="12700" marT="12700" marB="0"/>
                </a:tc>
              </a:tr>
              <a:tr h="228024">
                <a:tc>
                  <a:txBody>
                    <a:bodyPr/>
                    <a:lstStyle/>
                    <a:p>
                      <a:pPr algn="l"/>
                      <a:r>
                        <a:rPr lang="en-US" sz="1400" dirty="0">
                          <a:latin typeface="Arial"/>
                          <a:cs typeface="Arial"/>
                        </a:rPr>
                        <a:t>3.2.A1 </a:t>
                      </a:r>
                    </a:p>
                  </a:txBody>
                  <a:tcPr marL="0" marR="0" marT="14400" marB="0">
                    <a:solidFill>
                      <a:schemeClr val="bg1"/>
                    </a:solidFill>
                  </a:tcPr>
                </a:tc>
                <a:tc>
                  <a:txBody>
                    <a:bodyPr/>
                    <a:lstStyle/>
                    <a:p>
                      <a:pPr algn="l"/>
                      <a:r>
                        <a:rPr lang="en-US" sz="1300" dirty="0">
                          <a:latin typeface="Arial"/>
                          <a:cs typeface="Arial"/>
                        </a:rPr>
                        <a:t>Cairns’ technique for measuring the length of DNA molecules by autoradiography. </a:t>
                      </a:r>
                    </a:p>
                  </a:txBody>
                  <a:tcPr marL="0" marR="0" marT="14400" marB="0">
                    <a:solidFill>
                      <a:schemeClr val="bg1"/>
                    </a:solidFill>
                  </a:tcPr>
                </a:tc>
                <a:tc>
                  <a:txBody>
                    <a:bodyPr/>
                    <a:lstStyle/>
                    <a:p>
                      <a:pPr algn="l">
                        <a:spcAft>
                          <a:spcPts val="0"/>
                        </a:spcAft>
                      </a:pPr>
                      <a:endParaRPr lang="en-GB" sz="1300" dirty="0">
                        <a:effectLst/>
                        <a:latin typeface="Arial"/>
                        <a:ea typeface="ＭＳ 明朝"/>
                        <a:cs typeface="Arial"/>
                      </a:endParaRPr>
                    </a:p>
                  </a:txBody>
                  <a:tcPr marL="0" marR="0" marT="14400" marB="0">
                    <a:solidFill>
                      <a:schemeClr val="bg1"/>
                    </a:solidFill>
                  </a:tcPr>
                </a:tc>
              </a:tr>
              <a:tr h="228024">
                <a:tc>
                  <a:txBody>
                    <a:bodyPr/>
                    <a:lstStyle/>
                    <a:p>
                      <a:pPr algn="l"/>
                      <a:r>
                        <a:rPr lang="en-US" sz="1400" dirty="0">
                          <a:latin typeface="Arial"/>
                          <a:cs typeface="Arial"/>
                        </a:rPr>
                        <a:t>3.2.A2 </a:t>
                      </a:r>
                    </a:p>
                  </a:txBody>
                  <a:tcPr marL="0" marR="0" marT="14400" marB="0">
                    <a:solidFill>
                      <a:schemeClr val="bg1"/>
                    </a:solidFill>
                  </a:tcPr>
                </a:tc>
                <a:tc>
                  <a:txBody>
                    <a:bodyPr/>
                    <a:lstStyle/>
                    <a:p>
                      <a:pPr algn="l"/>
                      <a:r>
                        <a:rPr lang="en-US" sz="1300" dirty="0">
                          <a:latin typeface="Arial"/>
                          <a:cs typeface="Arial"/>
                        </a:rPr>
                        <a:t>Comparison of genome size in T2 </a:t>
                      </a:r>
                      <a:r>
                        <a:rPr lang="en-US" sz="1300" dirty="0" err="1">
                          <a:latin typeface="Arial"/>
                          <a:cs typeface="Arial"/>
                        </a:rPr>
                        <a:t>phage,Escherichia</a:t>
                      </a:r>
                      <a:r>
                        <a:rPr lang="en-US" sz="1300" dirty="0">
                          <a:latin typeface="Arial"/>
                          <a:cs typeface="Arial"/>
                        </a:rPr>
                        <a:t> coli, Drosophila melanogaster, Homo sapiens and Paris japonica</a:t>
                      </a:r>
                      <a:r>
                        <a:rPr lang="en-US" sz="1300" dirty="0" smtClean="0">
                          <a:latin typeface="Arial"/>
                          <a:cs typeface="Arial"/>
                        </a:rPr>
                        <a:t>.</a:t>
                      </a:r>
                      <a:endParaRPr lang="en-US" sz="1300" dirty="0">
                        <a:latin typeface="Arial"/>
                        <a:cs typeface="Arial"/>
                      </a:endParaRPr>
                    </a:p>
                  </a:txBody>
                  <a:tcPr marL="0" marR="0" marT="14400" marB="0">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latin typeface="Arial"/>
                          <a:cs typeface="Arial"/>
                        </a:rPr>
                        <a:t>Genome size is the total length of DNA in an organism. The examples of genome and chromosome number have been selected to allow points of interest to be raised.</a:t>
                      </a:r>
                    </a:p>
                  </a:txBody>
                  <a:tcPr marL="0" marR="0" marT="14400" marB="0">
                    <a:solidFill>
                      <a:schemeClr val="bg1"/>
                    </a:solidFill>
                  </a:tcPr>
                </a:tc>
              </a:tr>
              <a:tr h="228024">
                <a:tc>
                  <a:txBody>
                    <a:bodyPr/>
                    <a:lstStyle/>
                    <a:p>
                      <a:pPr algn="l"/>
                      <a:r>
                        <a:rPr lang="en-US" sz="1400" dirty="0">
                          <a:latin typeface="Arial"/>
                          <a:cs typeface="Arial"/>
                        </a:rPr>
                        <a:t>3.2.A3 </a:t>
                      </a:r>
                    </a:p>
                  </a:txBody>
                  <a:tcPr marL="0" marR="0" marT="14400" marB="0">
                    <a:solidFill>
                      <a:schemeClr val="bg1"/>
                    </a:solidFill>
                  </a:tcPr>
                </a:tc>
                <a:tc>
                  <a:txBody>
                    <a:bodyPr/>
                    <a:lstStyle/>
                    <a:p>
                      <a:pPr algn="l"/>
                      <a:r>
                        <a:rPr lang="en-US" sz="1300" dirty="0">
                          <a:latin typeface="Arial"/>
                          <a:cs typeface="Arial"/>
                        </a:rPr>
                        <a:t>Comparison of diploid chromosome numbers of Homo sapiens, Pan troglodytes, </a:t>
                      </a:r>
                      <a:r>
                        <a:rPr lang="en-US" sz="1300" dirty="0" err="1">
                          <a:latin typeface="Arial"/>
                          <a:cs typeface="Arial"/>
                        </a:rPr>
                        <a:t>Canis</a:t>
                      </a:r>
                      <a:r>
                        <a:rPr lang="en-US" sz="1300" dirty="0">
                          <a:latin typeface="Arial"/>
                          <a:cs typeface="Arial"/>
                        </a:rPr>
                        <a:t> </a:t>
                      </a:r>
                      <a:r>
                        <a:rPr lang="en-US" sz="1300" dirty="0" err="1">
                          <a:latin typeface="Arial"/>
                          <a:cs typeface="Arial"/>
                        </a:rPr>
                        <a:t>familiaris</a:t>
                      </a:r>
                      <a:r>
                        <a:rPr lang="en-US" sz="1300" dirty="0">
                          <a:latin typeface="Arial"/>
                          <a:cs typeface="Arial"/>
                        </a:rPr>
                        <a:t>, </a:t>
                      </a:r>
                      <a:r>
                        <a:rPr lang="en-US" sz="1300" dirty="0" err="1">
                          <a:latin typeface="Arial"/>
                          <a:cs typeface="Arial"/>
                        </a:rPr>
                        <a:t>Oryza</a:t>
                      </a:r>
                      <a:r>
                        <a:rPr lang="en-US" sz="1300" dirty="0">
                          <a:latin typeface="Arial"/>
                          <a:cs typeface="Arial"/>
                        </a:rPr>
                        <a:t> sativa, </a:t>
                      </a:r>
                      <a:r>
                        <a:rPr lang="en-US" sz="1300" dirty="0" err="1">
                          <a:latin typeface="Arial"/>
                          <a:cs typeface="Arial"/>
                        </a:rPr>
                        <a:t>Parascaris</a:t>
                      </a:r>
                      <a:r>
                        <a:rPr lang="en-US" sz="1300" dirty="0">
                          <a:latin typeface="Arial"/>
                          <a:cs typeface="Arial"/>
                        </a:rPr>
                        <a:t> </a:t>
                      </a:r>
                      <a:r>
                        <a:rPr lang="en-US" sz="1300" dirty="0" err="1">
                          <a:latin typeface="Arial"/>
                          <a:cs typeface="Arial"/>
                        </a:rPr>
                        <a:t>equorum</a:t>
                      </a:r>
                      <a:r>
                        <a:rPr lang="en-US" sz="1300" dirty="0">
                          <a:latin typeface="Arial"/>
                          <a:cs typeface="Arial"/>
                        </a:rPr>
                        <a:t>. </a:t>
                      </a:r>
                    </a:p>
                  </a:txBody>
                  <a:tcPr marL="0" marR="0" marT="14400" marB="0">
                    <a:solidFill>
                      <a:schemeClr val="bg1"/>
                    </a:solidFill>
                  </a:tcPr>
                </a:tc>
                <a:tc>
                  <a:txBody>
                    <a:bodyPr/>
                    <a:lstStyle/>
                    <a:p>
                      <a:pPr algn="l">
                        <a:spcAft>
                          <a:spcPts val="0"/>
                        </a:spcAft>
                      </a:pPr>
                      <a:endParaRPr lang="en-GB" sz="1300" dirty="0">
                        <a:effectLst/>
                        <a:latin typeface="Arial"/>
                        <a:ea typeface="ＭＳ 明朝"/>
                        <a:cs typeface="Arial"/>
                      </a:endParaRPr>
                    </a:p>
                  </a:txBody>
                  <a:tcPr marL="0" marR="0" marT="14400" marB="0">
                    <a:solidFill>
                      <a:schemeClr val="bg1"/>
                    </a:solidFill>
                  </a:tcPr>
                </a:tc>
              </a:tr>
              <a:tr h="228024">
                <a:tc>
                  <a:txBody>
                    <a:bodyPr/>
                    <a:lstStyle/>
                    <a:p>
                      <a:pPr algn="l"/>
                      <a:r>
                        <a:rPr lang="en-US" sz="1400">
                          <a:latin typeface="Arial"/>
                          <a:cs typeface="Arial"/>
                        </a:rPr>
                        <a:t>3.2.A4 </a:t>
                      </a:r>
                    </a:p>
                  </a:txBody>
                  <a:tcPr marL="0" marR="0" marT="14400" marB="0">
                    <a:solidFill>
                      <a:schemeClr val="bg1"/>
                    </a:solidFill>
                  </a:tcPr>
                </a:tc>
                <a:tc>
                  <a:txBody>
                    <a:bodyPr/>
                    <a:lstStyle/>
                    <a:p>
                      <a:pPr algn="l"/>
                      <a:r>
                        <a:rPr lang="en-US" sz="1300" dirty="0">
                          <a:latin typeface="Arial"/>
                          <a:cs typeface="Arial"/>
                        </a:rPr>
                        <a:t>Use of </a:t>
                      </a:r>
                      <a:r>
                        <a:rPr lang="en-US" sz="1300" dirty="0" err="1">
                          <a:latin typeface="Arial"/>
                          <a:cs typeface="Arial"/>
                        </a:rPr>
                        <a:t>karyograms</a:t>
                      </a:r>
                      <a:r>
                        <a:rPr lang="en-US" sz="1300" dirty="0">
                          <a:latin typeface="Arial"/>
                          <a:cs typeface="Arial"/>
                        </a:rPr>
                        <a:t> to deduce sex and diagnose Down syndrome in humans. </a:t>
                      </a:r>
                    </a:p>
                  </a:txBody>
                  <a:tcPr marL="0" marR="0" marT="14400" marB="0">
                    <a:solidFill>
                      <a:schemeClr val="bg1"/>
                    </a:solidFill>
                  </a:tcPr>
                </a:tc>
                <a:tc>
                  <a:txBody>
                    <a:bodyPr/>
                    <a:lstStyle/>
                    <a:p>
                      <a:pPr algn="l">
                        <a:spcAft>
                          <a:spcPts val="0"/>
                        </a:spcAft>
                      </a:pPr>
                      <a:endParaRPr lang="en-GB" sz="1300" dirty="0">
                        <a:effectLst/>
                        <a:latin typeface="Arial"/>
                        <a:ea typeface="ＭＳ 明朝"/>
                        <a:cs typeface="Arial"/>
                      </a:endParaRPr>
                    </a:p>
                  </a:txBody>
                  <a:tcPr marL="0" marR="0" marT="14400" marB="0">
                    <a:solidFill>
                      <a:schemeClr val="bg1"/>
                    </a:solidFill>
                  </a:tcPr>
                </a:tc>
              </a:tr>
              <a:tr h="228024">
                <a:tc>
                  <a:txBody>
                    <a:bodyPr/>
                    <a:lstStyle/>
                    <a:p>
                      <a:pPr algn="l"/>
                      <a:r>
                        <a:rPr lang="en-US" sz="1400" dirty="0">
                          <a:latin typeface="Arial"/>
                          <a:cs typeface="Arial"/>
                        </a:rPr>
                        <a:t>3.2.S1 </a:t>
                      </a:r>
                    </a:p>
                  </a:txBody>
                  <a:tcPr marL="0" marR="0" marT="14400" marB="0">
                    <a:solidFill>
                      <a:schemeClr val="bg1"/>
                    </a:solidFill>
                  </a:tcPr>
                </a:tc>
                <a:tc>
                  <a:txBody>
                    <a:bodyPr/>
                    <a:lstStyle/>
                    <a:p>
                      <a:pPr algn="l"/>
                      <a:r>
                        <a:rPr lang="en-US" sz="1300" dirty="0">
                          <a:latin typeface="Arial"/>
                          <a:cs typeface="Arial"/>
                        </a:rPr>
                        <a:t>Use of databases to identify the locus of a human gene and its polypeptide product. </a:t>
                      </a:r>
                    </a:p>
                  </a:txBody>
                  <a:tcPr marL="0" marR="0" marT="14400" marB="0">
                    <a:solidFill>
                      <a:schemeClr val="bg1"/>
                    </a:solidFill>
                  </a:tcPr>
                </a:tc>
                <a:tc>
                  <a:txBody>
                    <a:bodyPr/>
                    <a:lstStyle/>
                    <a:p>
                      <a:pPr algn="l">
                        <a:spcAft>
                          <a:spcPts val="0"/>
                        </a:spcAft>
                      </a:pPr>
                      <a:endParaRPr lang="en-GB" sz="1300" dirty="0">
                        <a:effectLst/>
                        <a:latin typeface="Arial"/>
                        <a:ea typeface="ＭＳ 明朝"/>
                        <a:cs typeface="Arial"/>
                      </a:endParaRPr>
                    </a:p>
                  </a:txBody>
                  <a:tcPr marL="0" marR="0" marT="14400" marB="0">
                    <a:solidFill>
                      <a:schemeClr val="bg1"/>
                    </a:solidFill>
                  </a:tcPr>
                </a:tc>
              </a:tr>
            </a:tbl>
          </a:graphicData>
        </a:graphic>
      </p:graphicFrame>
    </p:spTree>
    <p:extLst>
      <p:ext uri="{BB962C8B-B14F-4D97-AF65-F5344CB8AC3E}">
        <p14:creationId xmlns:p14="http://schemas.microsoft.com/office/powerpoint/2010/main" val="2310358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3"/>
            <a:ext cx="9144000" cy="508120"/>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GB" sz="1800" dirty="0" smtClean="0">
                <a:solidFill>
                  <a:srgbClr val="FF0000"/>
                </a:solidFill>
                <a:latin typeface="Arial"/>
                <a:cs typeface="Arial"/>
              </a:rPr>
              <a:t>3.2</a:t>
            </a:r>
            <a:r>
              <a:rPr lang="en-GB" sz="1800" dirty="0">
                <a:solidFill>
                  <a:srgbClr val="FF0000"/>
                </a:solidFill>
                <a:latin typeface="Arial"/>
                <a:cs typeface="Arial"/>
              </a:rPr>
              <a:t>.U1 </a:t>
            </a:r>
            <a:r>
              <a:rPr lang="en-GB" sz="1800" dirty="0" smtClean="0">
                <a:solidFill>
                  <a:srgbClr val="FF0000"/>
                </a:solidFill>
                <a:latin typeface="Arial"/>
                <a:cs typeface="Arial"/>
              </a:rPr>
              <a:t>Prokaryotes </a:t>
            </a:r>
            <a:r>
              <a:rPr lang="en-GB" sz="1800" dirty="0">
                <a:solidFill>
                  <a:srgbClr val="FF0000"/>
                </a:solidFill>
                <a:latin typeface="Arial"/>
                <a:cs typeface="Arial"/>
              </a:rPr>
              <a:t>have one chromosome consisting of a circular DNA molecule. </a:t>
            </a:r>
            <a:endParaRPr lang="en-GB" sz="1800" dirty="0" smtClean="0">
              <a:solidFill>
                <a:srgbClr val="FF0000"/>
              </a:solidFill>
              <a:latin typeface="Arial"/>
              <a:cs typeface="Arial"/>
            </a:endParaRPr>
          </a:p>
          <a:p>
            <a:pPr fontAlgn="b"/>
            <a:r>
              <a:rPr lang="en-GB" sz="2000" dirty="0">
                <a:solidFill>
                  <a:srgbClr val="FF0000"/>
                </a:solidFill>
                <a:latin typeface="Arial"/>
                <a:cs typeface="Arial"/>
              </a:rPr>
              <a:t>3.2.U2 Some prokaryotes also have plasmids but eukaryotes do not. </a:t>
            </a:r>
          </a:p>
        </p:txBody>
      </p:sp>
      <p:pic>
        <p:nvPicPr>
          <p:cNvPr id="2" name="Picture 1"/>
          <p:cNvPicPr>
            <a:picLocks noChangeAspect="1"/>
          </p:cNvPicPr>
          <p:nvPr/>
        </p:nvPicPr>
        <p:blipFill>
          <a:blip r:embed="rId2"/>
          <a:stretch>
            <a:fillRect/>
          </a:stretch>
        </p:blipFill>
        <p:spPr>
          <a:xfrm>
            <a:off x="0" y="2906382"/>
            <a:ext cx="4864555" cy="3957604"/>
          </a:xfrm>
          <a:prstGeom prst="rect">
            <a:avLst/>
          </a:prstGeom>
        </p:spPr>
      </p:pic>
      <p:sp>
        <p:nvSpPr>
          <p:cNvPr id="5" name="Rectangle 4"/>
          <p:cNvSpPr/>
          <p:nvPr/>
        </p:nvSpPr>
        <p:spPr>
          <a:xfrm>
            <a:off x="3768066" y="6581001"/>
            <a:ext cx="5366108" cy="276999"/>
          </a:xfrm>
          <a:prstGeom prst="rect">
            <a:avLst/>
          </a:prstGeom>
        </p:spPr>
        <p:txBody>
          <a:bodyPr wrap="square">
            <a:spAutoFit/>
          </a:bodyPr>
          <a:lstStyle/>
          <a:p>
            <a:pPr algn="r"/>
            <a:r>
              <a:rPr lang="en-US" sz="1200" dirty="0">
                <a:hlinkClick r:id="rId3"/>
              </a:rPr>
              <a:t>https://commons.wikimedia.org/wiki/File:Average_prokaryote_cell-</a:t>
            </a:r>
            <a:r>
              <a:rPr lang="en-US" sz="1200" dirty="0" smtClean="0">
                <a:hlinkClick r:id="rId3"/>
              </a:rPr>
              <a:t>_en.svg</a:t>
            </a:r>
            <a:endParaRPr lang="en-US" sz="1200" dirty="0"/>
          </a:p>
        </p:txBody>
      </p:sp>
      <p:sp>
        <p:nvSpPr>
          <p:cNvPr id="7" name="Rectangle 6"/>
          <p:cNvSpPr/>
          <p:nvPr/>
        </p:nvSpPr>
        <p:spPr>
          <a:xfrm>
            <a:off x="12315" y="2260051"/>
            <a:ext cx="4630299" cy="646331"/>
          </a:xfrm>
          <a:prstGeom prst="rect">
            <a:avLst/>
          </a:prstGeom>
          <a:solidFill>
            <a:schemeClr val="bg1"/>
          </a:solidFill>
        </p:spPr>
        <p:txBody>
          <a:bodyPr wrap="square">
            <a:spAutoFit/>
          </a:bodyPr>
          <a:lstStyle/>
          <a:p>
            <a:r>
              <a:rPr lang="en-US" dirty="0" smtClean="0">
                <a:solidFill>
                  <a:srgbClr val="FF0000"/>
                </a:solidFill>
              </a:rPr>
              <a:t>The single prokaryotic chromosome is coiled up and concentrated in the nucleoid region.</a:t>
            </a:r>
            <a:endParaRPr lang="en-US" dirty="0">
              <a:solidFill>
                <a:srgbClr val="FF0000"/>
              </a:solidFill>
            </a:endParaRPr>
          </a:p>
        </p:txBody>
      </p:sp>
      <p:sp>
        <p:nvSpPr>
          <p:cNvPr id="8" name="Rectangle 7"/>
          <p:cNvSpPr/>
          <p:nvPr/>
        </p:nvSpPr>
        <p:spPr>
          <a:xfrm>
            <a:off x="4291225" y="2981856"/>
            <a:ext cx="4852775" cy="646331"/>
          </a:xfrm>
          <a:prstGeom prst="rect">
            <a:avLst/>
          </a:prstGeom>
          <a:solidFill>
            <a:schemeClr val="bg1"/>
          </a:solidFill>
        </p:spPr>
        <p:txBody>
          <a:bodyPr wrap="square">
            <a:spAutoFit/>
          </a:bodyPr>
          <a:lstStyle/>
          <a:p>
            <a:r>
              <a:rPr lang="en-US" dirty="0" smtClean="0"/>
              <a:t>Because there is only a single chromosome there is only one copy of each gene.</a:t>
            </a:r>
            <a:endParaRPr lang="en-US" dirty="0"/>
          </a:p>
        </p:txBody>
      </p:sp>
      <p:sp>
        <p:nvSpPr>
          <p:cNvPr id="9" name="Rectangle 8"/>
          <p:cNvSpPr/>
          <p:nvPr/>
        </p:nvSpPr>
        <p:spPr>
          <a:xfrm>
            <a:off x="5042840" y="3825574"/>
            <a:ext cx="4101160" cy="646331"/>
          </a:xfrm>
          <a:prstGeom prst="rect">
            <a:avLst/>
          </a:prstGeom>
          <a:solidFill>
            <a:schemeClr val="bg1"/>
          </a:solidFill>
        </p:spPr>
        <p:txBody>
          <a:bodyPr wrap="square">
            <a:spAutoFit/>
          </a:bodyPr>
          <a:lstStyle/>
          <a:p>
            <a:r>
              <a:rPr lang="en-US" dirty="0" smtClean="0"/>
              <a:t>A copy of the chromosome is made just before cell division (by binary fission).</a:t>
            </a:r>
            <a:endParaRPr lang="en-US" dirty="0"/>
          </a:p>
        </p:txBody>
      </p:sp>
      <p:sp>
        <p:nvSpPr>
          <p:cNvPr id="13" name="Rectangle 12"/>
          <p:cNvSpPr/>
          <p:nvPr/>
        </p:nvSpPr>
        <p:spPr>
          <a:xfrm>
            <a:off x="0" y="512883"/>
            <a:ext cx="7767700" cy="1015663"/>
          </a:xfrm>
          <a:prstGeom prst="rect">
            <a:avLst/>
          </a:prstGeom>
          <a:solidFill>
            <a:schemeClr val="bg1"/>
          </a:solidFill>
        </p:spPr>
        <p:txBody>
          <a:bodyPr wrap="square">
            <a:spAutoFit/>
          </a:bodyPr>
          <a:lstStyle/>
          <a:p>
            <a:r>
              <a:rPr lang="en-US" sz="2000" b="1" dirty="0" smtClean="0"/>
              <a:t>Prokaryotes</a:t>
            </a:r>
            <a:r>
              <a:rPr lang="en-US" sz="2000" dirty="0" smtClean="0"/>
              <a:t> have two types of </a:t>
            </a:r>
            <a:r>
              <a:rPr lang="en-US" sz="2000" b="1" dirty="0" smtClean="0"/>
              <a:t>DNA</a:t>
            </a:r>
            <a:r>
              <a:rPr lang="en-US" sz="2000" dirty="0" smtClean="0"/>
              <a:t>:</a:t>
            </a:r>
          </a:p>
          <a:p>
            <a:pPr marL="342900" indent="-342900">
              <a:buFont typeface="Arial"/>
              <a:buChar char="•"/>
            </a:pPr>
            <a:r>
              <a:rPr lang="en-US" sz="2000" b="1" dirty="0" smtClean="0"/>
              <a:t>single chromosome</a:t>
            </a:r>
            <a:endParaRPr lang="en-US" sz="2000" dirty="0"/>
          </a:p>
          <a:p>
            <a:pPr marL="342900" indent="-342900">
              <a:buFont typeface="Arial"/>
              <a:buChar char="•"/>
            </a:pPr>
            <a:r>
              <a:rPr lang="en-US" sz="2000" b="1" dirty="0" smtClean="0"/>
              <a:t>plasmids</a:t>
            </a:r>
            <a:endParaRPr lang="en-US" sz="2000" dirty="0"/>
          </a:p>
        </p:txBody>
      </p:sp>
      <p:pic>
        <p:nvPicPr>
          <p:cNvPr id="12" name="Picture 11"/>
          <p:cNvPicPr>
            <a:picLocks noChangeAspect="1"/>
          </p:cNvPicPr>
          <p:nvPr/>
        </p:nvPicPr>
        <p:blipFill>
          <a:blip r:embed="rId4"/>
          <a:stretch>
            <a:fillRect/>
          </a:stretch>
        </p:blipFill>
        <p:spPr>
          <a:xfrm>
            <a:off x="4291225" y="647532"/>
            <a:ext cx="4352378" cy="2040177"/>
          </a:xfrm>
          <a:prstGeom prst="rect">
            <a:avLst/>
          </a:prstGeom>
        </p:spPr>
      </p:pic>
      <p:sp>
        <p:nvSpPr>
          <p:cNvPr id="14" name="Rectangle 13"/>
          <p:cNvSpPr/>
          <p:nvPr/>
        </p:nvSpPr>
        <p:spPr>
          <a:xfrm>
            <a:off x="4572000" y="6304002"/>
            <a:ext cx="4572000" cy="276999"/>
          </a:xfrm>
          <a:prstGeom prst="rect">
            <a:avLst/>
          </a:prstGeom>
        </p:spPr>
        <p:txBody>
          <a:bodyPr>
            <a:spAutoFit/>
          </a:bodyPr>
          <a:lstStyle/>
          <a:p>
            <a:r>
              <a:rPr lang="en-US" sz="1200" dirty="0">
                <a:hlinkClick r:id="rId5"/>
              </a:rPr>
              <a:t>https://commons.wikimedia.org/wiki/File:Plasmid_%28english%29.</a:t>
            </a:r>
            <a:r>
              <a:rPr lang="en-US" sz="1200" dirty="0" smtClean="0">
                <a:hlinkClick r:id="rId5"/>
              </a:rPr>
              <a:t>svg</a:t>
            </a:r>
            <a:endParaRPr lang="en-US" sz="1200" dirty="0"/>
          </a:p>
        </p:txBody>
      </p:sp>
    </p:spTree>
    <p:extLst>
      <p:ext uri="{BB962C8B-B14F-4D97-AF65-F5344CB8AC3E}">
        <p14:creationId xmlns:p14="http://schemas.microsoft.com/office/powerpoint/2010/main" val="2206580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3"/>
            <a:ext cx="9144000" cy="365108"/>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GB" sz="1500" dirty="0">
                <a:latin typeface="Arial"/>
                <a:cs typeface="Arial"/>
              </a:rPr>
              <a:t>3.2.U2 </a:t>
            </a:r>
            <a:r>
              <a:rPr lang="en-GB" sz="1500" dirty="0" smtClean="0">
                <a:latin typeface="Arial"/>
                <a:cs typeface="Arial"/>
              </a:rPr>
              <a:t>Some </a:t>
            </a:r>
            <a:r>
              <a:rPr lang="en-GB" sz="1500" dirty="0">
                <a:latin typeface="Arial"/>
                <a:cs typeface="Arial"/>
              </a:rPr>
              <a:t>prokaryotes also have plasmids but eukaryotes do not. </a:t>
            </a:r>
          </a:p>
        </p:txBody>
      </p:sp>
      <p:sp>
        <p:nvSpPr>
          <p:cNvPr id="4" name="Rectangle 3"/>
          <p:cNvSpPr/>
          <p:nvPr/>
        </p:nvSpPr>
        <p:spPr>
          <a:xfrm>
            <a:off x="4572000" y="6388130"/>
            <a:ext cx="4572000" cy="276999"/>
          </a:xfrm>
          <a:prstGeom prst="rect">
            <a:avLst/>
          </a:prstGeom>
        </p:spPr>
        <p:txBody>
          <a:bodyPr>
            <a:spAutoFit/>
          </a:bodyPr>
          <a:lstStyle/>
          <a:p>
            <a:r>
              <a:rPr lang="en-US" sz="1200" dirty="0">
                <a:hlinkClick r:id="rId2"/>
              </a:rPr>
              <a:t>https://commons.wikimedia.org/wiki/File:Plasmid_%28english%29.</a:t>
            </a:r>
            <a:r>
              <a:rPr lang="en-US" sz="1200" dirty="0" smtClean="0">
                <a:hlinkClick r:id="rId2"/>
              </a:rPr>
              <a:t>svg</a:t>
            </a:r>
            <a:endParaRPr lang="en-US" sz="1200" dirty="0"/>
          </a:p>
        </p:txBody>
      </p:sp>
      <p:sp>
        <p:nvSpPr>
          <p:cNvPr id="6" name="Rectangle 5"/>
          <p:cNvSpPr/>
          <p:nvPr/>
        </p:nvSpPr>
        <p:spPr>
          <a:xfrm>
            <a:off x="-1" y="512883"/>
            <a:ext cx="9037657" cy="707886"/>
          </a:xfrm>
          <a:prstGeom prst="rect">
            <a:avLst/>
          </a:prstGeom>
          <a:solidFill>
            <a:schemeClr val="bg1"/>
          </a:solidFill>
        </p:spPr>
        <p:txBody>
          <a:bodyPr wrap="square">
            <a:spAutoFit/>
          </a:bodyPr>
          <a:lstStyle/>
          <a:p>
            <a:r>
              <a:rPr lang="en-US" sz="2000" b="1" dirty="0" smtClean="0"/>
              <a:t>Prokaryote bacteria </a:t>
            </a:r>
            <a:r>
              <a:rPr lang="en-US" sz="2000" dirty="0" smtClean="0"/>
              <a:t>may have </a:t>
            </a:r>
            <a:r>
              <a:rPr lang="en-US" sz="2000" b="1" dirty="0" smtClean="0"/>
              <a:t>plasmids</a:t>
            </a:r>
            <a:r>
              <a:rPr lang="en-US" sz="2000" dirty="0" smtClean="0"/>
              <a:t>, but these structures are not found in eukaryotes.*</a:t>
            </a:r>
            <a:endParaRPr lang="en-US" sz="2000" dirty="0"/>
          </a:p>
        </p:txBody>
      </p:sp>
      <p:sp>
        <p:nvSpPr>
          <p:cNvPr id="7" name="Rectangle 6"/>
          <p:cNvSpPr/>
          <p:nvPr/>
        </p:nvSpPr>
        <p:spPr>
          <a:xfrm>
            <a:off x="107459" y="1326963"/>
            <a:ext cx="4506144" cy="1231106"/>
          </a:xfrm>
          <a:prstGeom prst="rect">
            <a:avLst/>
          </a:prstGeom>
          <a:solidFill>
            <a:schemeClr val="bg1"/>
          </a:solidFill>
        </p:spPr>
        <p:txBody>
          <a:bodyPr wrap="square">
            <a:spAutoFit/>
          </a:bodyPr>
          <a:lstStyle/>
          <a:p>
            <a:r>
              <a:rPr lang="en-US" sz="2000" dirty="0" smtClean="0">
                <a:solidFill>
                  <a:srgbClr val="FF0000"/>
                </a:solidFill>
              </a:rPr>
              <a:t>Features of Plasmids:</a:t>
            </a:r>
          </a:p>
          <a:p>
            <a:pPr marL="285750" indent="-285750">
              <a:buFont typeface="Arial"/>
              <a:buChar char="•"/>
            </a:pPr>
            <a:r>
              <a:rPr lang="en-US" dirty="0" smtClean="0">
                <a:solidFill>
                  <a:srgbClr val="FF0000"/>
                </a:solidFill>
              </a:rPr>
              <a:t>Naked DNA - not associated with histone proteins</a:t>
            </a:r>
          </a:p>
          <a:p>
            <a:pPr marL="285750" indent="-285750">
              <a:buFont typeface="Arial"/>
              <a:buChar char="•"/>
            </a:pPr>
            <a:r>
              <a:rPr lang="en-US" dirty="0">
                <a:solidFill>
                  <a:srgbClr val="FF0000"/>
                </a:solidFill>
              </a:rPr>
              <a:t>Small circular rings of </a:t>
            </a:r>
            <a:r>
              <a:rPr lang="en-US" dirty="0" smtClean="0">
                <a:solidFill>
                  <a:srgbClr val="FF0000"/>
                </a:solidFill>
              </a:rPr>
              <a:t>DNA</a:t>
            </a:r>
            <a:endParaRPr lang="en-US" dirty="0">
              <a:solidFill>
                <a:srgbClr val="FF0000"/>
              </a:solidFill>
            </a:endParaRPr>
          </a:p>
        </p:txBody>
      </p:sp>
      <p:sp>
        <p:nvSpPr>
          <p:cNvPr id="8" name="Rectangle 7"/>
          <p:cNvSpPr/>
          <p:nvPr/>
        </p:nvSpPr>
        <p:spPr>
          <a:xfrm>
            <a:off x="3341077" y="4150645"/>
            <a:ext cx="5462714" cy="923330"/>
          </a:xfrm>
          <a:prstGeom prst="rect">
            <a:avLst/>
          </a:prstGeom>
          <a:solidFill>
            <a:schemeClr val="bg1"/>
          </a:solidFill>
        </p:spPr>
        <p:txBody>
          <a:bodyPr wrap="square">
            <a:spAutoFit/>
          </a:bodyPr>
          <a:lstStyle/>
          <a:p>
            <a:r>
              <a:rPr lang="en-US" i="1" dirty="0" err="1" smtClean="0"/>
              <a:t>n.b.</a:t>
            </a:r>
            <a:r>
              <a:rPr lang="en-US" i="1" dirty="0" smtClean="0"/>
              <a:t> Plasmid characteristics mean that Scientists have found them useful in genetic engineering. Plasmids can be used to transfer genes into bacteria.</a:t>
            </a:r>
            <a:endParaRPr lang="en-US" i="1" dirty="0"/>
          </a:p>
        </p:txBody>
      </p:sp>
      <p:sp>
        <p:nvSpPr>
          <p:cNvPr id="9" name="Rectangle 8"/>
          <p:cNvSpPr/>
          <p:nvPr/>
        </p:nvSpPr>
        <p:spPr>
          <a:xfrm>
            <a:off x="3453362" y="6083667"/>
            <a:ext cx="5690638" cy="307777"/>
          </a:xfrm>
          <a:prstGeom prst="rect">
            <a:avLst/>
          </a:prstGeom>
          <a:solidFill>
            <a:schemeClr val="bg1"/>
          </a:solidFill>
        </p:spPr>
        <p:txBody>
          <a:bodyPr wrap="square">
            <a:spAutoFit/>
          </a:bodyPr>
          <a:lstStyle/>
          <a:p>
            <a:pPr algn="r"/>
            <a:r>
              <a:rPr lang="en-US" sz="1400" dirty="0" smtClean="0"/>
              <a:t>*Scientists have found plasmids in </a:t>
            </a:r>
            <a:r>
              <a:rPr lang="en-US" sz="1400" dirty="0" err="1" smtClean="0"/>
              <a:t>archea</a:t>
            </a:r>
            <a:r>
              <a:rPr lang="en-US" sz="1400" dirty="0" smtClean="0"/>
              <a:t> and </a:t>
            </a:r>
            <a:r>
              <a:rPr lang="en-US" sz="1400" dirty="0" err="1" smtClean="0"/>
              <a:t>eukaryota</a:t>
            </a:r>
            <a:r>
              <a:rPr lang="en-US" sz="1400" dirty="0" smtClean="0"/>
              <a:t>, but very rarely. </a:t>
            </a:r>
            <a:endParaRPr lang="en-US" sz="1400" dirty="0"/>
          </a:p>
        </p:txBody>
      </p:sp>
      <p:pic>
        <p:nvPicPr>
          <p:cNvPr id="10" name="Picture 9"/>
          <p:cNvPicPr>
            <a:picLocks noChangeAspect="1"/>
          </p:cNvPicPr>
          <p:nvPr/>
        </p:nvPicPr>
        <p:blipFill>
          <a:blip r:embed="rId3"/>
          <a:stretch>
            <a:fillRect/>
          </a:stretch>
        </p:blipFill>
        <p:spPr>
          <a:xfrm>
            <a:off x="1" y="3982567"/>
            <a:ext cx="2879676" cy="2879676"/>
          </a:xfrm>
          <a:prstGeom prst="rect">
            <a:avLst/>
          </a:prstGeom>
        </p:spPr>
      </p:pic>
      <p:pic>
        <p:nvPicPr>
          <p:cNvPr id="11" name="Picture 10"/>
          <p:cNvPicPr>
            <a:picLocks noChangeAspect="1"/>
          </p:cNvPicPr>
          <p:nvPr/>
        </p:nvPicPr>
        <p:blipFill>
          <a:blip r:embed="rId4"/>
          <a:stretch>
            <a:fillRect/>
          </a:stretch>
        </p:blipFill>
        <p:spPr>
          <a:xfrm>
            <a:off x="4613602" y="950371"/>
            <a:ext cx="4352378" cy="2040177"/>
          </a:xfrm>
          <a:prstGeom prst="rect">
            <a:avLst/>
          </a:prstGeom>
        </p:spPr>
      </p:pic>
      <p:sp>
        <p:nvSpPr>
          <p:cNvPr id="12" name="Rectangle 11"/>
          <p:cNvSpPr/>
          <p:nvPr/>
        </p:nvSpPr>
        <p:spPr>
          <a:xfrm>
            <a:off x="107455" y="2505239"/>
            <a:ext cx="7239007" cy="1477328"/>
          </a:xfrm>
          <a:prstGeom prst="rect">
            <a:avLst/>
          </a:prstGeom>
        </p:spPr>
        <p:txBody>
          <a:bodyPr wrap="square">
            <a:spAutoFit/>
          </a:bodyPr>
          <a:lstStyle/>
          <a:p>
            <a:pPr marL="285750" indent="-285750">
              <a:buFont typeface="Arial"/>
              <a:buChar char="•"/>
            </a:pPr>
            <a:r>
              <a:rPr lang="en-US" dirty="0"/>
              <a:t>Not responsible for normal life processes </a:t>
            </a:r>
            <a:r>
              <a:rPr lang="en-US" dirty="0" smtClean="0"/>
              <a:t>–</a:t>
            </a:r>
            <a:br>
              <a:rPr lang="en-US" dirty="0" smtClean="0"/>
            </a:br>
            <a:r>
              <a:rPr lang="en-US" dirty="0" smtClean="0"/>
              <a:t>these </a:t>
            </a:r>
            <a:r>
              <a:rPr lang="en-US" dirty="0"/>
              <a:t>are controlled by the nucleoid chromosome</a:t>
            </a:r>
          </a:p>
          <a:p>
            <a:pPr marL="285750" indent="-285750">
              <a:buFont typeface="Arial"/>
              <a:buChar char="•"/>
            </a:pPr>
            <a:r>
              <a:rPr lang="en-US" dirty="0"/>
              <a:t>Commonly contain survival characteristics, e.g. antibiotic resistance</a:t>
            </a:r>
          </a:p>
          <a:p>
            <a:pPr marL="285750" indent="-285750">
              <a:buFont typeface="Arial"/>
              <a:buChar char="•"/>
            </a:pPr>
            <a:r>
              <a:rPr lang="en-US" dirty="0">
                <a:solidFill>
                  <a:srgbClr val="FF0000"/>
                </a:solidFill>
              </a:rPr>
              <a:t>Can be passed between prokaryotes</a:t>
            </a:r>
          </a:p>
          <a:p>
            <a:pPr marL="285750" indent="-285750">
              <a:buFont typeface="Arial"/>
              <a:buChar char="•"/>
            </a:pPr>
            <a:r>
              <a:rPr lang="en-US" dirty="0"/>
              <a:t>Can be incorporated into the nucleoid chromosome</a:t>
            </a:r>
          </a:p>
        </p:txBody>
      </p:sp>
      <p:sp>
        <p:nvSpPr>
          <p:cNvPr id="13" name="Rectangle 12"/>
          <p:cNvSpPr/>
          <p:nvPr/>
        </p:nvSpPr>
        <p:spPr>
          <a:xfrm>
            <a:off x="2237154" y="6585244"/>
            <a:ext cx="6906846" cy="276999"/>
          </a:xfrm>
          <a:prstGeom prst="rect">
            <a:avLst/>
          </a:prstGeom>
        </p:spPr>
        <p:txBody>
          <a:bodyPr wrap="square">
            <a:spAutoFit/>
          </a:bodyPr>
          <a:lstStyle/>
          <a:p>
            <a:pPr algn="r"/>
            <a:r>
              <a:rPr lang="en-US" sz="1200" dirty="0">
                <a:hlinkClick r:id="rId5"/>
              </a:rPr>
              <a:t>https://en.wikipedia.org/wiki/</a:t>
            </a:r>
            <a:r>
              <a:rPr lang="en-US" sz="1200" dirty="0" smtClean="0">
                <a:hlinkClick r:id="rId5"/>
              </a:rPr>
              <a:t>File:PBR322_plasmid_showing_restriction_sites_and_resistance_genes.jpg</a:t>
            </a:r>
            <a:endParaRPr lang="en-US" sz="1200" dirty="0"/>
          </a:p>
        </p:txBody>
      </p:sp>
    </p:spTree>
    <p:extLst>
      <p:ext uri="{BB962C8B-B14F-4D97-AF65-F5344CB8AC3E}">
        <p14:creationId xmlns:p14="http://schemas.microsoft.com/office/powerpoint/2010/main" val="3017360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797311"/>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GB" sz="1500" dirty="0">
                <a:solidFill>
                  <a:srgbClr val="FF0000"/>
                </a:solidFill>
                <a:latin typeface="Arial"/>
                <a:cs typeface="Arial"/>
              </a:rPr>
              <a:t>3.2.A1 Cairns’ technique for measuring the length of DNA molecules by autoradiography</a:t>
            </a:r>
            <a:r>
              <a:rPr lang="en-GB" sz="1500" dirty="0" smtClean="0">
                <a:solidFill>
                  <a:srgbClr val="FF0000"/>
                </a:solidFill>
                <a:latin typeface="Arial"/>
                <a:cs typeface="Arial"/>
              </a:rPr>
              <a:t>.</a:t>
            </a:r>
            <a:r>
              <a:rPr lang="en-GB" sz="1600" dirty="0">
                <a:solidFill>
                  <a:srgbClr val="FF0000"/>
                </a:solidFill>
              </a:rPr>
              <a:t> </a:t>
            </a:r>
            <a:r>
              <a:rPr lang="en-GB" sz="1600" dirty="0" smtClean="0">
                <a:solidFill>
                  <a:srgbClr val="FF0000"/>
                </a:solidFill>
              </a:rPr>
              <a:t>AND </a:t>
            </a:r>
            <a:r>
              <a:rPr lang="en-GB" sz="1600" b="1" dirty="0" smtClean="0">
                <a:solidFill>
                  <a:srgbClr val="FF0000"/>
                </a:solidFill>
              </a:rPr>
              <a:t>Nature of Science:</a:t>
            </a:r>
            <a:r>
              <a:rPr lang="en-GB" sz="1600" dirty="0" smtClean="0">
                <a:solidFill>
                  <a:srgbClr val="FF0000"/>
                </a:solidFill>
              </a:rPr>
              <a:t> Developments </a:t>
            </a:r>
            <a:r>
              <a:rPr lang="en-GB" sz="1600" dirty="0">
                <a:solidFill>
                  <a:srgbClr val="FF0000"/>
                </a:solidFill>
              </a:rPr>
              <a:t>in research follow improvements in </a:t>
            </a:r>
            <a:r>
              <a:rPr lang="en-GB" sz="1600" dirty="0" smtClean="0">
                <a:solidFill>
                  <a:srgbClr val="FF0000"/>
                </a:solidFill>
              </a:rPr>
              <a:t>techniques - autoradiography </a:t>
            </a:r>
            <a:r>
              <a:rPr lang="en-GB" sz="1600" dirty="0">
                <a:solidFill>
                  <a:srgbClr val="FF0000"/>
                </a:solidFill>
              </a:rPr>
              <a:t>was used to establish the length of DNA molecules in chromosomes. (1.8</a:t>
            </a:r>
            <a:r>
              <a:rPr lang="en-GB" sz="1600" dirty="0" smtClean="0">
                <a:solidFill>
                  <a:srgbClr val="FF0000"/>
                </a:solidFill>
              </a:rPr>
              <a:t>)</a:t>
            </a:r>
            <a:r>
              <a:rPr lang="en-GB" sz="1500" dirty="0" smtClean="0">
                <a:solidFill>
                  <a:srgbClr val="FF0000"/>
                </a:solidFill>
                <a:latin typeface="Arial"/>
                <a:cs typeface="Arial"/>
              </a:rPr>
              <a:t> </a:t>
            </a:r>
            <a:endParaRPr lang="en-GB" sz="1500" dirty="0">
              <a:solidFill>
                <a:srgbClr val="FF0000"/>
              </a:solidFill>
              <a:latin typeface="Arial"/>
              <a:cs typeface="Arial"/>
            </a:endParaRPr>
          </a:p>
        </p:txBody>
      </p:sp>
      <p:sp>
        <p:nvSpPr>
          <p:cNvPr id="2" name="Rectangle 1"/>
          <p:cNvSpPr/>
          <p:nvPr/>
        </p:nvSpPr>
        <p:spPr>
          <a:xfrm>
            <a:off x="158062" y="890306"/>
            <a:ext cx="8219991" cy="400110"/>
          </a:xfrm>
          <a:prstGeom prst="rect">
            <a:avLst/>
          </a:prstGeom>
        </p:spPr>
        <p:txBody>
          <a:bodyPr wrap="square">
            <a:spAutoFit/>
          </a:bodyPr>
          <a:lstStyle/>
          <a:p>
            <a:r>
              <a:rPr lang="en-US" sz="2000" dirty="0"/>
              <a:t>John Cairns produced images of DNA molecules from </a:t>
            </a:r>
            <a:r>
              <a:rPr lang="en-GB" sz="2000" i="1" dirty="0"/>
              <a:t>Escherichia coli</a:t>
            </a:r>
            <a:r>
              <a:rPr lang="en-US" sz="2000" i="1" dirty="0"/>
              <a:t> (</a:t>
            </a:r>
            <a:r>
              <a:rPr lang="en-US" sz="2000" i="1" dirty="0" err="1"/>
              <a:t>E.coli</a:t>
            </a:r>
            <a:r>
              <a:rPr lang="en-US" sz="2000" i="1" dirty="0" smtClean="0"/>
              <a:t>)</a:t>
            </a:r>
            <a:endParaRPr lang="en-US" sz="2000" i="1" dirty="0"/>
          </a:p>
        </p:txBody>
      </p:sp>
      <p:sp>
        <p:nvSpPr>
          <p:cNvPr id="6" name="Rectangle 5"/>
          <p:cNvSpPr/>
          <p:nvPr/>
        </p:nvSpPr>
        <p:spPr>
          <a:xfrm>
            <a:off x="158062" y="1402278"/>
            <a:ext cx="5668696" cy="4247317"/>
          </a:xfrm>
          <a:prstGeom prst="rect">
            <a:avLst/>
          </a:prstGeom>
        </p:spPr>
        <p:txBody>
          <a:bodyPr wrap="square">
            <a:spAutoFit/>
          </a:bodyPr>
          <a:lstStyle/>
          <a:p>
            <a:pPr marL="285750" indent="-285750">
              <a:buFont typeface="Arial"/>
              <a:buChar char="•"/>
            </a:pPr>
            <a:r>
              <a:rPr lang="en-US" i="1" dirty="0"/>
              <a:t>E. Coli </a:t>
            </a:r>
            <a:r>
              <a:rPr lang="en-US" dirty="0"/>
              <a:t>was grown with thymidine containing a radioactive isotope of hydrogen (the DNA was </a:t>
            </a:r>
            <a:r>
              <a:rPr lang="en-US" dirty="0" err="1"/>
              <a:t>labelled</a:t>
            </a:r>
            <a:r>
              <a:rPr lang="en-US" dirty="0"/>
              <a:t>).</a:t>
            </a:r>
          </a:p>
          <a:p>
            <a:pPr marL="285750" indent="-285750">
              <a:buFont typeface="Arial"/>
              <a:buChar char="•"/>
            </a:pPr>
            <a:r>
              <a:rPr lang="en-US" dirty="0"/>
              <a:t>The </a:t>
            </a:r>
            <a:r>
              <a:rPr lang="en-US" i="1" dirty="0"/>
              <a:t>E. Coli </a:t>
            </a:r>
            <a:r>
              <a:rPr lang="en-US" dirty="0"/>
              <a:t>cells were broken open by enzymes to release the cell contents</a:t>
            </a:r>
          </a:p>
          <a:p>
            <a:pPr marL="285750" indent="-285750">
              <a:buFont typeface="Arial"/>
              <a:buChar char="•"/>
            </a:pPr>
            <a:r>
              <a:rPr lang="en-US" dirty="0"/>
              <a:t>The cell contents were applied to a photographic emulsion and placed in the dark (for two months)</a:t>
            </a:r>
          </a:p>
          <a:p>
            <a:pPr marL="285750" indent="-285750">
              <a:buFont typeface="Arial"/>
              <a:buChar char="•"/>
            </a:pPr>
            <a:r>
              <a:rPr lang="en-US" dirty="0"/>
              <a:t>The </a:t>
            </a:r>
            <a:r>
              <a:rPr lang="en-US" dirty="0" err="1"/>
              <a:t>radioative</a:t>
            </a:r>
            <a:r>
              <a:rPr lang="en-US" dirty="0"/>
              <a:t> isotopes reacted with the emulsion (similarly to </a:t>
            </a:r>
            <a:r>
              <a:rPr lang="en-US" dirty="0" smtClean="0"/>
              <a:t>light does)</a:t>
            </a:r>
            <a:endParaRPr lang="en-US" dirty="0"/>
          </a:p>
          <a:p>
            <a:pPr marL="285750" indent="-285750">
              <a:buFont typeface="Arial"/>
              <a:buChar char="•"/>
            </a:pPr>
            <a:r>
              <a:rPr lang="en-US" dirty="0"/>
              <a:t>Dark areas on the photographic emulsion indicated the presence of DNA</a:t>
            </a:r>
          </a:p>
          <a:p>
            <a:pPr marL="285750" indent="-285750">
              <a:buFont typeface="Arial"/>
              <a:buChar char="•"/>
            </a:pPr>
            <a:r>
              <a:rPr lang="en-US" dirty="0"/>
              <a:t>The images </a:t>
            </a:r>
            <a:r>
              <a:rPr lang="en-US" dirty="0" smtClean="0"/>
              <a:t>showed </a:t>
            </a:r>
            <a:r>
              <a:rPr lang="en-US" dirty="0"/>
              <a:t>that </a:t>
            </a:r>
            <a:r>
              <a:rPr lang="en-US" i="1" dirty="0" smtClean="0"/>
              <a:t>E</a:t>
            </a:r>
            <a:r>
              <a:rPr lang="en-US" i="1" dirty="0"/>
              <a:t>. </a:t>
            </a:r>
            <a:r>
              <a:rPr lang="en-US" i="1" dirty="0" smtClean="0"/>
              <a:t>coli </a:t>
            </a:r>
            <a:r>
              <a:rPr lang="en-US" dirty="0" smtClean="0"/>
              <a:t>possesses a single </a:t>
            </a:r>
            <a:r>
              <a:rPr lang="en-US" dirty="0"/>
              <a:t>circular </a:t>
            </a:r>
            <a:r>
              <a:rPr lang="en-US" dirty="0" smtClean="0"/>
              <a:t>chromosome which is 1,100 </a:t>
            </a:r>
            <a:r>
              <a:rPr lang="en-US" dirty="0" err="1" smtClean="0"/>
              <a:t>μm</a:t>
            </a:r>
            <a:r>
              <a:rPr lang="en-US" dirty="0" smtClean="0"/>
              <a:t> long (</a:t>
            </a:r>
            <a:r>
              <a:rPr lang="en-US" i="1" dirty="0" smtClean="0"/>
              <a:t>E</a:t>
            </a:r>
            <a:r>
              <a:rPr lang="en-US" i="1" dirty="0"/>
              <a:t>. coli</a:t>
            </a:r>
            <a:r>
              <a:rPr lang="en-US" dirty="0"/>
              <a:t> cells have a length of only 2 </a:t>
            </a:r>
            <a:r>
              <a:rPr lang="en-US" dirty="0" err="1"/>
              <a:t>μm</a:t>
            </a:r>
            <a:r>
              <a:rPr lang="en-US" dirty="0"/>
              <a:t>)</a:t>
            </a:r>
          </a:p>
          <a:p>
            <a:pPr marL="285750" indent="-285750">
              <a:buFont typeface="Arial"/>
              <a:buChar char="•"/>
            </a:pPr>
            <a:r>
              <a:rPr lang="en-US" dirty="0"/>
              <a:t>Cairns images also </a:t>
            </a:r>
            <a:r>
              <a:rPr lang="en-US" dirty="0" smtClean="0"/>
              <a:t>provided evidence </a:t>
            </a:r>
            <a:r>
              <a:rPr lang="en-US" dirty="0"/>
              <a:t>to support the theory of semi-conservative replication</a:t>
            </a:r>
          </a:p>
        </p:txBody>
      </p:sp>
      <p:pic>
        <p:nvPicPr>
          <p:cNvPr id="7" name="Picture 6"/>
          <p:cNvPicPr>
            <a:picLocks noChangeAspect="1"/>
          </p:cNvPicPr>
          <p:nvPr/>
        </p:nvPicPr>
        <p:blipFill>
          <a:blip r:embed="rId2"/>
          <a:stretch>
            <a:fillRect/>
          </a:stretch>
        </p:blipFill>
        <p:spPr>
          <a:xfrm>
            <a:off x="6038438" y="1402278"/>
            <a:ext cx="2762360" cy="3745573"/>
          </a:xfrm>
          <a:prstGeom prst="rect">
            <a:avLst/>
          </a:prstGeom>
        </p:spPr>
      </p:pic>
      <p:sp>
        <p:nvSpPr>
          <p:cNvPr id="8" name="Rectangle 7"/>
          <p:cNvSpPr/>
          <p:nvPr/>
        </p:nvSpPr>
        <p:spPr>
          <a:xfrm>
            <a:off x="3341613" y="6581001"/>
            <a:ext cx="5802387" cy="276999"/>
          </a:xfrm>
          <a:prstGeom prst="rect">
            <a:avLst/>
          </a:prstGeom>
        </p:spPr>
        <p:txBody>
          <a:bodyPr wrap="square">
            <a:spAutoFit/>
          </a:bodyPr>
          <a:lstStyle/>
          <a:p>
            <a:pPr algn="r"/>
            <a:r>
              <a:rPr lang="en-US" sz="1200" dirty="0">
                <a:hlinkClick r:id="rId3"/>
              </a:rPr>
              <a:t>http://schaechter.asmblog.org/.a/6a00d8341c5e1453ef017c37accbac970b-</a:t>
            </a:r>
            <a:r>
              <a:rPr lang="en-US" sz="1200" dirty="0" smtClean="0">
                <a:hlinkClick r:id="rId3"/>
              </a:rPr>
              <a:t>300wi</a:t>
            </a:r>
            <a:endParaRPr lang="en-US" sz="1200" dirty="0"/>
          </a:p>
        </p:txBody>
      </p:sp>
      <p:sp>
        <p:nvSpPr>
          <p:cNvPr id="4" name="Rectangle 3"/>
          <p:cNvSpPr/>
          <p:nvPr/>
        </p:nvSpPr>
        <p:spPr>
          <a:xfrm>
            <a:off x="158062" y="5664098"/>
            <a:ext cx="8642736" cy="923330"/>
          </a:xfrm>
          <a:prstGeom prst="rect">
            <a:avLst/>
          </a:prstGeom>
        </p:spPr>
        <p:txBody>
          <a:bodyPr wrap="square">
            <a:spAutoFit/>
          </a:bodyPr>
          <a:lstStyle/>
          <a:p>
            <a:r>
              <a:rPr lang="en-US" i="1" dirty="0" err="1" smtClean="0"/>
              <a:t>n.b.</a:t>
            </a:r>
            <a:r>
              <a:rPr lang="en-US" i="1" dirty="0" smtClean="0"/>
              <a:t> The insights and improvements in theory would not have been possible without the development and use of autoradiography (exposure of photographic emulsion by radioactive isotopes).</a:t>
            </a:r>
            <a:endParaRPr lang="en-US" i="1" dirty="0"/>
          </a:p>
        </p:txBody>
      </p:sp>
    </p:spTree>
    <p:extLst>
      <p:ext uri="{BB962C8B-B14F-4D97-AF65-F5344CB8AC3E}">
        <p14:creationId xmlns:p14="http://schemas.microsoft.com/office/powerpoint/2010/main" val="1471762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68" y="88716"/>
            <a:ext cx="9144000" cy="347409"/>
          </a:xfrm>
        </p:spPr>
        <p:txBody>
          <a:bodyPr>
            <a:noAutofit/>
          </a:bodyPr>
          <a:lstStyle/>
          <a:p>
            <a:r>
              <a:rPr lang="en-US" sz="2000" dirty="0">
                <a:solidFill>
                  <a:srgbClr val="FF0000"/>
                </a:solidFill>
                <a:latin typeface="Arial"/>
                <a:cs typeface="Arial"/>
              </a:rPr>
              <a:t>3.2.U3 Eukaryote chromosomes are linear DNA molecules associated with histone proteins</a:t>
            </a:r>
            <a:r>
              <a:rPr lang="en-US" sz="2000" dirty="0" smtClean="0">
                <a:solidFill>
                  <a:srgbClr val="FF0000"/>
                </a:solidFill>
                <a:latin typeface="Arial"/>
                <a:cs typeface="Arial"/>
              </a:rPr>
              <a:t>.</a:t>
            </a:r>
            <a:endParaRPr lang="en-US" sz="2000" dirty="0">
              <a:solidFill>
                <a:srgbClr val="FF0000"/>
              </a:solidFill>
              <a:latin typeface="Arial"/>
              <a:cs typeface="Arial"/>
            </a:endParaRPr>
          </a:p>
        </p:txBody>
      </p:sp>
      <p:sp>
        <p:nvSpPr>
          <p:cNvPr id="6" name="Rectangle 5"/>
          <p:cNvSpPr/>
          <p:nvPr/>
        </p:nvSpPr>
        <p:spPr>
          <a:xfrm>
            <a:off x="192110" y="974000"/>
            <a:ext cx="4706747" cy="1938992"/>
          </a:xfrm>
          <a:prstGeom prst="rect">
            <a:avLst/>
          </a:prstGeom>
        </p:spPr>
        <p:txBody>
          <a:bodyPr wrap="square">
            <a:spAutoFit/>
          </a:bodyPr>
          <a:lstStyle/>
          <a:p>
            <a:r>
              <a:rPr lang="en-GB" sz="2000" b="1" dirty="0" smtClean="0"/>
              <a:t>Eukaryotic chromosomes </a:t>
            </a:r>
            <a:r>
              <a:rPr lang="en-GB" sz="2000" dirty="0" smtClean="0"/>
              <a:t>may be up to 85mm in length. To fit such a length of DNA into a nucleus with a diameter of </a:t>
            </a:r>
            <a:r>
              <a:rPr lang="en-GB" sz="2000" dirty="0"/>
              <a:t>10 </a:t>
            </a:r>
            <a:r>
              <a:rPr lang="en-GB" sz="2000" dirty="0" err="1" smtClean="0"/>
              <a:t>μm</a:t>
            </a:r>
            <a:r>
              <a:rPr lang="en-GB" sz="2000" dirty="0" smtClean="0"/>
              <a:t> it has to be coiled in a predictable fashion that still allows for processes, such as replication and protein synthesis, to occur.</a:t>
            </a:r>
            <a:endParaRPr lang="en-GB" sz="2000" dirty="0"/>
          </a:p>
        </p:txBody>
      </p:sp>
      <p:sp>
        <p:nvSpPr>
          <p:cNvPr id="3" name="Rectangle 2"/>
          <p:cNvSpPr/>
          <p:nvPr/>
        </p:nvSpPr>
        <p:spPr>
          <a:xfrm>
            <a:off x="4604019" y="6581001"/>
            <a:ext cx="4572000" cy="276999"/>
          </a:xfrm>
          <a:prstGeom prst="rect">
            <a:avLst/>
          </a:prstGeom>
        </p:spPr>
        <p:txBody>
          <a:bodyPr>
            <a:spAutoFit/>
          </a:bodyPr>
          <a:lstStyle/>
          <a:p>
            <a:pPr algn="r"/>
            <a:r>
              <a:rPr lang="en-US" sz="1200" dirty="0">
                <a:hlinkClick r:id="rId2"/>
              </a:rPr>
              <a:t>http://en.wikipedia.org/wiki/</a:t>
            </a:r>
            <a:r>
              <a:rPr lang="en-US" sz="1200" dirty="0" smtClean="0">
                <a:hlinkClick r:id="rId2"/>
              </a:rPr>
              <a:t>File:DNA_to_Chromatin_Formation.jpg</a:t>
            </a:r>
            <a:endParaRPr lang="en-US" sz="1200" dirty="0"/>
          </a:p>
        </p:txBody>
      </p:sp>
      <p:pic>
        <p:nvPicPr>
          <p:cNvPr id="5" name="Picture 4"/>
          <p:cNvPicPr>
            <a:picLocks noChangeAspect="1"/>
          </p:cNvPicPr>
          <p:nvPr/>
        </p:nvPicPr>
        <p:blipFill>
          <a:blip r:embed="rId3"/>
          <a:stretch>
            <a:fillRect/>
          </a:stretch>
        </p:blipFill>
        <p:spPr>
          <a:xfrm>
            <a:off x="5635288" y="352170"/>
            <a:ext cx="3508712" cy="5810427"/>
          </a:xfrm>
          <a:prstGeom prst="rect">
            <a:avLst/>
          </a:prstGeom>
        </p:spPr>
      </p:pic>
      <p:sp>
        <p:nvSpPr>
          <p:cNvPr id="4" name="Rectangle 3"/>
          <p:cNvSpPr/>
          <p:nvPr/>
        </p:nvSpPr>
        <p:spPr>
          <a:xfrm>
            <a:off x="192110" y="3181392"/>
            <a:ext cx="4572000" cy="646331"/>
          </a:xfrm>
          <a:prstGeom prst="rect">
            <a:avLst/>
          </a:prstGeom>
          <a:solidFill>
            <a:schemeClr val="bg1"/>
          </a:solidFill>
          <a:ln w="38100" cmpd="sng">
            <a:solidFill>
              <a:srgbClr val="FF6600"/>
            </a:solidFill>
          </a:ln>
        </p:spPr>
        <p:txBody>
          <a:bodyPr wrap="square">
            <a:spAutoFit/>
          </a:bodyPr>
          <a:lstStyle/>
          <a:p>
            <a:r>
              <a:rPr lang="en-US" dirty="0" smtClean="0">
                <a:solidFill>
                  <a:srgbClr val="FF0000"/>
                </a:solidFill>
              </a:rPr>
              <a:t>Nucleosomes </a:t>
            </a:r>
            <a:r>
              <a:rPr lang="en-US" dirty="0">
                <a:solidFill>
                  <a:srgbClr val="FF0000"/>
                </a:solidFill>
              </a:rPr>
              <a:t>are formed by wrapping DNA around </a:t>
            </a:r>
            <a:r>
              <a:rPr lang="en-US" b="1" dirty="0">
                <a:solidFill>
                  <a:srgbClr val="FF0000"/>
                </a:solidFill>
              </a:rPr>
              <a:t>histone proteins</a:t>
            </a:r>
          </a:p>
        </p:txBody>
      </p:sp>
      <p:sp>
        <p:nvSpPr>
          <p:cNvPr id="13" name="Oval 12"/>
          <p:cNvSpPr/>
          <p:nvPr/>
        </p:nvSpPr>
        <p:spPr>
          <a:xfrm rot="20922800">
            <a:off x="5710221" y="862584"/>
            <a:ext cx="861974" cy="850900"/>
          </a:xfrm>
          <a:prstGeom prst="ellipse">
            <a:avLst/>
          </a:prstGeom>
          <a:no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92110" y="5363147"/>
            <a:ext cx="4572000" cy="954107"/>
          </a:xfrm>
          <a:prstGeom prst="rect">
            <a:avLst/>
          </a:prstGeom>
          <a:ln>
            <a:solidFill>
              <a:srgbClr val="000000"/>
            </a:solidFill>
          </a:ln>
        </p:spPr>
        <p:txBody>
          <a:bodyPr>
            <a:spAutoFit/>
          </a:bodyPr>
          <a:lstStyle/>
          <a:p>
            <a:r>
              <a:rPr lang="en-GB" sz="1400" i="1" dirty="0" err="1" smtClean="0"/>
              <a:t>n.b.</a:t>
            </a:r>
            <a:r>
              <a:rPr lang="en-GB" sz="1400" i="1" dirty="0"/>
              <a:t> </a:t>
            </a:r>
            <a:r>
              <a:rPr lang="en-GB" sz="1400" i="1" dirty="0" smtClean="0"/>
              <a:t>Prokaryotic </a:t>
            </a:r>
            <a:r>
              <a:rPr lang="en-GB" sz="1400" i="1" dirty="0"/>
              <a:t>DNA </a:t>
            </a:r>
            <a:r>
              <a:rPr lang="en-GB" sz="1400" i="1" dirty="0" smtClean="0"/>
              <a:t>is, like eukaryotic DNA, supercoiled, but differently: Prokaryotic </a:t>
            </a:r>
            <a:r>
              <a:rPr lang="en-GB" sz="1400" i="1" dirty="0"/>
              <a:t>DNA </a:t>
            </a:r>
            <a:r>
              <a:rPr lang="en-GB" sz="1400" i="1" dirty="0" smtClean="0"/>
              <a:t>maybe </a:t>
            </a:r>
            <a:r>
              <a:rPr lang="en-GB" sz="1400" i="1" dirty="0"/>
              <a:t>associated with proteins, but it is not organised </a:t>
            </a:r>
            <a:r>
              <a:rPr lang="en-GB" sz="1400" i="1" dirty="0" smtClean="0"/>
              <a:t>by histones and is therefore sometimes referred as being ‘naked’.</a:t>
            </a:r>
            <a:endParaRPr lang="en-GB" sz="1400" dirty="0"/>
          </a:p>
        </p:txBody>
      </p:sp>
      <p:cxnSp>
        <p:nvCxnSpPr>
          <p:cNvPr id="15" name="Straight Connector 14"/>
          <p:cNvCxnSpPr>
            <a:stCxn id="13" idx="2"/>
            <a:endCxn id="4" idx="3"/>
          </p:cNvCxnSpPr>
          <p:nvPr/>
        </p:nvCxnSpPr>
        <p:spPr>
          <a:xfrm flipH="1">
            <a:off x="4764110" y="1372386"/>
            <a:ext cx="954446" cy="2132172"/>
          </a:xfrm>
          <a:prstGeom prst="line">
            <a:avLst/>
          </a:prstGeom>
          <a:no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cxnSp>
      <p:sp>
        <p:nvSpPr>
          <p:cNvPr id="10" name="Rectangle 9"/>
          <p:cNvSpPr/>
          <p:nvPr/>
        </p:nvSpPr>
        <p:spPr>
          <a:xfrm>
            <a:off x="192111" y="556846"/>
            <a:ext cx="3575538" cy="369332"/>
          </a:xfrm>
          <a:prstGeom prst="rect">
            <a:avLst/>
          </a:prstGeom>
          <a:solidFill>
            <a:schemeClr val="bg1"/>
          </a:solidFill>
          <a:ln w="38100" cmpd="sng">
            <a:solidFill>
              <a:srgbClr val="FF6600"/>
            </a:solidFill>
          </a:ln>
        </p:spPr>
        <p:txBody>
          <a:bodyPr wrap="square">
            <a:spAutoFit/>
          </a:bodyPr>
          <a:lstStyle/>
          <a:p>
            <a:r>
              <a:rPr lang="en-US" b="1" dirty="0" smtClean="0"/>
              <a:t>Linear</a:t>
            </a:r>
            <a:r>
              <a:rPr lang="en-US" dirty="0" smtClean="0"/>
              <a:t> strands of </a:t>
            </a:r>
            <a:r>
              <a:rPr lang="en-US" b="1" dirty="0" smtClean="0"/>
              <a:t>DNA</a:t>
            </a:r>
            <a:r>
              <a:rPr lang="en-US" dirty="0" smtClean="0"/>
              <a:t> held in a helix</a:t>
            </a:r>
            <a:endParaRPr lang="en-US" dirty="0"/>
          </a:p>
        </p:txBody>
      </p:sp>
      <p:cxnSp>
        <p:nvCxnSpPr>
          <p:cNvPr id="11" name="Straight Connector 10"/>
          <p:cNvCxnSpPr>
            <a:endCxn id="10" idx="3"/>
          </p:cNvCxnSpPr>
          <p:nvPr/>
        </p:nvCxnSpPr>
        <p:spPr>
          <a:xfrm flipH="1">
            <a:off x="3767649" y="642796"/>
            <a:ext cx="1867639" cy="98716"/>
          </a:xfrm>
          <a:prstGeom prst="line">
            <a:avLst/>
          </a:prstGeom>
          <a:no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1616593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3"/>
            <a:ext cx="9144000" cy="365108"/>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GB" sz="1500" dirty="0">
                <a:solidFill>
                  <a:srgbClr val="FF0000"/>
                </a:solidFill>
                <a:latin typeface="Arial"/>
                <a:cs typeface="Arial"/>
              </a:rPr>
              <a:t>3.2.</a:t>
            </a:r>
            <a:r>
              <a:rPr lang="en-GB" sz="1500" dirty="0" smtClean="0">
                <a:solidFill>
                  <a:srgbClr val="FF0000"/>
                </a:solidFill>
                <a:latin typeface="Arial"/>
                <a:cs typeface="Arial"/>
              </a:rPr>
              <a:t>U4 </a:t>
            </a:r>
            <a:r>
              <a:rPr lang="en-GB" sz="1500" dirty="0">
                <a:solidFill>
                  <a:srgbClr val="FF0000"/>
                </a:solidFill>
                <a:latin typeface="Arial"/>
                <a:cs typeface="Arial"/>
              </a:rPr>
              <a:t>In a eukaryote species there are different chromosomes that carry different genes. </a:t>
            </a:r>
          </a:p>
        </p:txBody>
      </p:sp>
      <p:pic>
        <p:nvPicPr>
          <p:cNvPr id="4" name="Picture 3" descr="Chrom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011" y="369871"/>
            <a:ext cx="3943865" cy="5814052"/>
          </a:xfrm>
          <a:prstGeom prst="rect">
            <a:avLst/>
          </a:prstGeom>
        </p:spPr>
      </p:pic>
      <p:pic>
        <p:nvPicPr>
          <p:cNvPr id="2" name="Picture 1"/>
          <p:cNvPicPr>
            <a:picLocks noChangeAspect="1"/>
          </p:cNvPicPr>
          <p:nvPr/>
        </p:nvPicPr>
        <p:blipFill>
          <a:blip r:embed="rId3"/>
          <a:stretch>
            <a:fillRect/>
          </a:stretch>
        </p:blipFill>
        <p:spPr>
          <a:xfrm>
            <a:off x="4796763" y="369871"/>
            <a:ext cx="4305242" cy="3236107"/>
          </a:xfrm>
          <a:prstGeom prst="rect">
            <a:avLst/>
          </a:prstGeom>
        </p:spPr>
      </p:pic>
      <p:sp>
        <p:nvSpPr>
          <p:cNvPr id="8" name="Rectangle 7"/>
          <p:cNvSpPr/>
          <p:nvPr/>
        </p:nvSpPr>
        <p:spPr>
          <a:xfrm>
            <a:off x="6138049" y="6581001"/>
            <a:ext cx="3005951" cy="276999"/>
          </a:xfrm>
          <a:prstGeom prst="rect">
            <a:avLst/>
          </a:prstGeom>
        </p:spPr>
        <p:txBody>
          <a:bodyPr wrap="none">
            <a:spAutoFit/>
          </a:bodyPr>
          <a:lstStyle/>
          <a:p>
            <a:r>
              <a:rPr lang="en-US" sz="1200" dirty="0">
                <a:hlinkClick r:id="rId4"/>
              </a:rPr>
              <a:t>https://public.ornl.gov/site/gallery/originals</a:t>
            </a:r>
            <a:r>
              <a:rPr lang="en-US" sz="1200" dirty="0" smtClean="0">
                <a:hlinkClick r:id="rId4"/>
              </a:rPr>
              <a:t>/</a:t>
            </a:r>
            <a:endParaRPr lang="en-US" sz="1200" dirty="0"/>
          </a:p>
        </p:txBody>
      </p:sp>
      <p:sp>
        <p:nvSpPr>
          <p:cNvPr id="9" name="Rectangle 8"/>
          <p:cNvSpPr/>
          <p:nvPr/>
        </p:nvSpPr>
        <p:spPr>
          <a:xfrm>
            <a:off x="3784675" y="3161054"/>
            <a:ext cx="5094726" cy="1323439"/>
          </a:xfrm>
          <a:prstGeom prst="rect">
            <a:avLst/>
          </a:prstGeom>
        </p:spPr>
        <p:txBody>
          <a:bodyPr wrap="square">
            <a:spAutoFit/>
          </a:bodyPr>
          <a:lstStyle/>
          <a:p>
            <a:r>
              <a:rPr lang="en-GB" sz="2000" b="1" dirty="0" smtClean="0">
                <a:solidFill>
                  <a:srgbClr val="FF0000"/>
                </a:solidFill>
              </a:rPr>
              <a:t>Eukaryotes </a:t>
            </a:r>
            <a:r>
              <a:rPr lang="en-GB" sz="2000" dirty="0" smtClean="0">
                <a:solidFill>
                  <a:srgbClr val="FF0000"/>
                </a:solidFill>
              </a:rPr>
              <a:t>possess</a:t>
            </a:r>
            <a:r>
              <a:rPr lang="en-GB" sz="2000" b="1" dirty="0" smtClean="0">
                <a:solidFill>
                  <a:srgbClr val="FF0000"/>
                </a:solidFill>
              </a:rPr>
              <a:t> multiple chromosomes</a:t>
            </a:r>
            <a:r>
              <a:rPr lang="en-GB" sz="2000" dirty="0" smtClean="0">
                <a:solidFill>
                  <a:srgbClr val="FF0000"/>
                </a:solidFill>
              </a:rPr>
              <a:t>. </a:t>
            </a:r>
            <a:r>
              <a:rPr lang="en-GB" sz="2000" dirty="0">
                <a:solidFill>
                  <a:srgbClr val="FF0000"/>
                </a:solidFill>
              </a:rPr>
              <a:t>All individuals of a species possess the same </a:t>
            </a:r>
            <a:r>
              <a:rPr lang="en-GB" sz="2000" dirty="0" smtClean="0">
                <a:solidFill>
                  <a:srgbClr val="FF0000"/>
                </a:solidFill>
              </a:rPr>
              <a:t>chromosomes, </a:t>
            </a:r>
            <a:r>
              <a:rPr lang="en-GB" sz="2000" dirty="0">
                <a:solidFill>
                  <a:srgbClr val="FF0000"/>
                </a:solidFill>
              </a:rPr>
              <a:t>with the same gene </a:t>
            </a:r>
            <a:r>
              <a:rPr lang="en-GB" sz="2000" dirty="0" smtClean="0">
                <a:solidFill>
                  <a:srgbClr val="FF0000"/>
                </a:solidFill>
              </a:rPr>
              <a:t>loci. For example all humans have twenty three pairs.</a:t>
            </a:r>
            <a:endParaRPr lang="en-GB" sz="2000" dirty="0">
              <a:solidFill>
                <a:srgbClr val="FF0000"/>
              </a:solidFill>
            </a:endParaRPr>
          </a:p>
        </p:txBody>
      </p:sp>
      <p:sp>
        <p:nvSpPr>
          <p:cNvPr id="10" name="Rectangle 9"/>
          <p:cNvSpPr/>
          <p:nvPr/>
        </p:nvSpPr>
        <p:spPr>
          <a:xfrm>
            <a:off x="3877078" y="4601570"/>
            <a:ext cx="5224927" cy="1569660"/>
          </a:xfrm>
          <a:prstGeom prst="rect">
            <a:avLst/>
          </a:prstGeom>
          <a:solidFill>
            <a:schemeClr val="bg1">
              <a:alpha val="70000"/>
            </a:schemeClr>
          </a:solidFill>
        </p:spPr>
        <p:txBody>
          <a:bodyPr wrap="square">
            <a:spAutoFit/>
          </a:bodyPr>
          <a:lstStyle/>
          <a:p>
            <a:r>
              <a:rPr lang="en-GB" sz="1600" dirty="0" smtClean="0"/>
              <a:t>Chromosomes can vary by:</a:t>
            </a:r>
          </a:p>
          <a:p>
            <a:pPr marL="285750" indent="-285750">
              <a:buFont typeface="Arial"/>
              <a:buChar char="•"/>
            </a:pPr>
            <a:r>
              <a:rPr lang="en-GB" sz="1600" b="1" dirty="0" smtClean="0"/>
              <a:t>Length</a:t>
            </a:r>
            <a:r>
              <a:rPr lang="en-GB" sz="1600" dirty="0" smtClean="0"/>
              <a:t> – the number of base pairs in the DNA molecule</a:t>
            </a:r>
          </a:p>
          <a:p>
            <a:pPr marL="285750" indent="-285750">
              <a:buFont typeface="Arial"/>
              <a:buChar char="•"/>
            </a:pPr>
            <a:r>
              <a:rPr lang="en-GB" sz="1600" b="1" dirty="0" smtClean="0"/>
              <a:t>Position</a:t>
            </a:r>
            <a:r>
              <a:rPr lang="en-GB" sz="1600" dirty="0" smtClean="0"/>
              <a:t> of the </a:t>
            </a:r>
            <a:r>
              <a:rPr lang="en-GB" sz="1600" b="1" dirty="0" smtClean="0"/>
              <a:t>centromere</a:t>
            </a:r>
          </a:p>
          <a:p>
            <a:pPr marL="285750" indent="-285750">
              <a:buFont typeface="Arial"/>
              <a:buChar char="•"/>
            </a:pPr>
            <a:r>
              <a:rPr lang="en-GB" sz="1600" b="1" dirty="0" smtClean="0"/>
              <a:t>Genes</a:t>
            </a:r>
            <a:r>
              <a:rPr lang="en-GB" sz="1600" dirty="0" smtClean="0"/>
              <a:t> occur at a specific locus (location), i.e. it is always found at the same position on the same chromosome (the locus and genes possessed vary between species)</a:t>
            </a:r>
          </a:p>
        </p:txBody>
      </p:sp>
    </p:spTree>
    <p:extLst>
      <p:ext uri="{BB962C8B-B14F-4D97-AF65-F5344CB8AC3E}">
        <p14:creationId xmlns:p14="http://schemas.microsoft.com/office/powerpoint/2010/main" val="3017360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90500" y="0"/>
            <a:ext cx="8751094" cy="6858000"/>
          </a:xfrm>
          <a:prstGeom prst="rect">
            <a:avLst/>
          </a:prstGeom>
        </p:spPr>
      </p:pic>
      <p:sp>
        <p:nvSpPr>
          <p:cNvPr id="3" name="Title 1"/>
          <p:cNvSpPr txBox="1">
            <a:spLocks/>
          </p:cNvSpPr>
          <p:nvPr/>
        </p:nvSpPr>
        <p:spPr>
          <a:xfrm>
            <a:off x="8389" y="9526"/>
            <a:ext cx="9144000" cy="365108"/>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GB" sz="1800" dirty="0">
                <a:solidFill>
                  <a:srgbClr val="FF0000"/>
                </a:solidFill>
                <a:latin typeface="Arial"/>
                <a:cs typeface="Arial"/>
              </a:rPr>
              <a:t>3.2.U8 The number of chromosomes is a characteristic feature of members of a species. </a:t>
            </a:r>
          </a:p>
        </p:txBody>
      </p:sp>
      <p:sp>
        <p:nvSpPr>
          <p:cNvPr id="4" name="TextBox 3"/>
          <p:cNvSpPr txBox="1"/>
          <p:nvPr/>
        </p:nvSpPr>
        <p:spPr>
          <a:xfrm>
            <a:off x="5716252" y="4597758"/>
            <a:ext cx="3427748" cy="923330"/>
          </a:xfrm>
          <a:prstGeom prst="rect">
            <a:avLst/>
          </a:prstGeom>
          <a:solidFill>
            <a:srgbClr val="FFFFFF">
              <a:alpha val="80000"/>
            </a:srgbClr>
          </a:solidFill>
        </p:spPr>
        <p:txBody>
          <a:bodyPr wrap="square">
            <a:spAutoFit/>
          </a:bodyPr>
          <a:lstStyle>
            <a:defPPr>
              <a:defRPr lang="en-US"/>
            </a:defPPr>
          </a:lstStyle>
          <a:p>
            <a:r>
              <a:rPr lang="en-US" dirty="0"/>
              <a:t>A chromosome number does reflect the complexity of an organism</a:t>
            </a:r>
          </a:p>
        </p:txBody>
      </p:sp>
      <p:sp>
        <p:nvSpPr>
          <p:cNvPr id="5" name="Rectangle 4"/>
          <p:cNvSpPr/>
          <p:nvPr/>
        </p:nvSpPr>
        <p:spPr>
          <a:xfrm>
            <a:off x="190500" y="623163"/>
            <a:ext cx="8610600" cy="461665"/>
          </a:xfrm>
          <a:prstGeom prst="rect">
            <a:avLst/>
          </a:prstGeom>
          <a:solidFill>
            <a:srgbClr val="FFFFFF">
              <a:alpha val="81000"/>
            </a:srgbClr>
          </a:solidFill>
        </p:spPr>
        <p:txBody>
          <a:bodyPr wrap="square">
            <a:spAutoFit/>
          </a:bodyPr>
          <a:lstStyle/>
          <a:p>
            <a:r>
              <a:rPr lang="en-US" sz="2000" dirty="0"/>
              <a:t>The </a:t>
            </a:r>
            <a:r>
              <a:rPr lang="en-US" sz="2400" b="1" dirty="0"/>
              <a:t>chromosome number </a:t>
            </a:r>
            <a:r>
              <a:rPr lang="en-US" sz="2000" dirty="0"/>
              <a:t>is an important </a:t>
            </a:r>
            <a:r>
              <a:rPr lang="en-US" sz="2000" b="1" dirty="0" smtClean="0"/>
              <a:t>characteristic</a:t>
            </a:r>
            <a:r>
              <a:rPr lang="en-US" sz="2000" dirty="0" smtClean="0"/>
              <a:t> </a:t>
            </a:r>
            <a:r>
              <a:rPr lang="en-US" sz="2000" dirty="0"/>
              <a:t>of the </a:t>
            </a:r>
            <a:r>
              <a:rPr lang="en-US" sz="2000" b="1" dirty="0"/>
              <a:t>species</a:t>
            </a:r>
            <a:r>
              <a:rPr lang="en-US" sz="2000" dirty="0"/>
              <a:t>.</a:t>
            </a:r>
          </a:p>
        </p:txBody>
      </p:sp>
      <p:sp>
        <p:nvSpPr>
          <p:cNvPr id="6" name="Rectangle 5"/>
          <p:cNvSpPr/>
          <p:nvPr/>
        </p:nvSpPr>
        <p:spPr>
          <a:xfrm>
            <a:off x="4572000" y="1362670"/>
            <a:ext cx="4572000" cy="923330"/>
          </a:xfrm>
          <a:prstGeom prst="rect">
            <a:avLst/>
          </a:prstGeom>
          <a:solidFill>
            <a:srgbClr val="FFFFFF">
              <a:alpha val="80000"/>
            </a:srgbClr>
          </a:solidFill>
        </p:spPr>
        <p:txBody>
          <a:bodyPr>
            <a:spAutoFit/>
          </a:bodyPr>
          <a:lstStyle/>
          <a:p>
            <a:r>
              <a:rPr lang="en-US" dirty="0">
                <a:solidFill>
                  <a:srgbClr val="FF0000"/>
                </a:solidFill>
              </a:rPr>
              <a:t>Organisms with different numbers of chromosomes are unlikely to be able to interbreed successfully</a:t>
            </a:r>
          </a:p>
        </p:txBody>
      </p:sp>
      <p:sp>
        <p:nvSpPr>
          <p:cNvPr id="7" name="Rectangle 6"/>
          <p:cNvSpPr/>
          <p:nvPr/>
        </p:nvSpPr>
        <p:spPr>
          <a:xfrm>
            <a:off x="0" y="2747665"/>
            <a:ext cx="3987800" cy="1200329"/>
          </a:xfrm>
          <a:prstGeom prst="rect">
            <a:avLst/>
          </a:prstGeom>
          <a:solidFill>
            <a:srgbClr val="FFFFFF">
              <a:alpha val="80000"/>
            </a:srgbClr>
          </a:solidFill>
        </p:spPr>
        <p:txBody>
          <a:bodyPr wrap="square">
            <a:spAutoFit/>
          </a:bodyPr>
          <a:lstStyle/>
          <a:p>
            <a:r>
              <a:rPr lang="en-US" dirty="0"/>
              <a:t>Chromosomes can fuse or spit during evolution – these are rare events and chromosome numbers tend to stay the same for millions of years.</a:t>
            </a:r>
          </a:p>
        </p:txBody>
      </p:sp>
      <p:sp>
        <p:nvSpPr>
          <p:cNvPr id="9" name="Rectangle 8"/>
          <p:cNvSpPr/>
          <p:nvPr/>
        </p:nvSpPr>
        <p:spPr>
          <a:xfrm>
            <a:off x="3175000" y="6581001"/>
            <a:ext cx="5969000" cy="276999"/>
          </a:xfrm>
          <a:prstGeom prst="rect">
            <a:avLst/>
          </a:prstGeom>
        </p:spPr>
        <p:txBody>
          <a:bodyPr wrap="square">
            <a:spAutoFit/>
          </a:bodyPr>
          <a:lstStyle/>
          <a:p>
            <a:pPr algn="r"/>
            <a:r>
              <a:rPr lang="en-US" sz="1200" dirty="0">
                <a:hlinkClick r:id="rId3"/>
              </a:rPr>
              <a:t>https://commons.wikimedia.org/wiki/</a:t>
            </a:r>
            <a:r>
              <a:rPr lang="en-US" sz="1200" dirty="0" smtClean="0">
                <a:hlinkClick r:id="rId3"/>
              </a:rPr>
              <a:t>File:NHGRI_human_male_karyotype.png</a:t>
            </a:r>
            <a:endParaRPr lang="en-US" sz="1200" dirty="0"/>
          </a:p>
        </p:txBody>
      </p:sp>
      <p:sp>
        <p:nvSpPr>
          <p:cNvPr id="2" name="Rectangle 1"/>
          <p:cNvSpPr/>
          <p:nvPr/>
        </p:nvSpPr>
        <p:spPr>
          <a:xfrm>
            <a:off x="0" y="5251014"/>
            <a:ext cx="4572000" cy="923330"/>
          </a:xfrm>
          <a:prstGeom prst="rect">
            <a:avLst/>
          </a:prstGeom>
          <a:solidFill>
            <a:srgbClr val="FFFFFF">
              <a:alpha val="80000"/>
            </a:srgbClr>
          </a:solidFill>
        </p:spPr>
        <p:txBody>
          <a:bodyPr wrap="square">
            <a:spAutoFit/>
          </a:bodyPr>
          <a:lstStyle/>
          <a:p>
            <a:r>
              <a:rPr lang="en-US" dirty="0"/>
              <a:t>The number of chromosomes possessed by a species is </a:t>
            </a:r>
            <a:r>
              <a:rPr lang="en-US" dirty="0" smtClean="0"/>
              <a:t>known </a:t>
            </a:r>
            <a:r>
              <a:rPr lang="en-US" dirty="0"/>
              <a:t>as the </a:t>
            </a:r>
            <a:r>
              <a:rPr lang="en-US" b="1" dirty="0"/>
              <a:t>N number</a:t>
            </a:r>
            <a:r>
              <a:rPr lang="en-US" dirty="0"/>
              <a:t>, for example </a:t>
            </a:r>
            <a:r>
              <a:rPr lang="en-US" b="1" dirty="0"/>
              <a:t>humans</a:t>
            </a:r>
            <a:r>
              <a:rPr lang="en-US" dirty="0"/>
              <a:t> have </a:t>
            </a:r>
            <a:r>
              <a:rPr lang="en-US" b="1" dirty="0"/>
              <a:t>23</a:t>
            </a:r>
            <a:r>
              <a:rPr lang="en-US" dirty="0"/>
              <a:t> different </a:t>
            </a:r>
            <a:r>
              <a:rPr lang="en-US" b="1" dirty="0"/>
              <a:t>chromosomes</a:t>
            </a:r>
            <a:r>
              <a:rPr lang="en-US" dirty="0"/>
              <a:t>.</a:t>
            </a:r>
          </a:p>
        </p:txBody>
      </p:sp>
    </p:spTree>
    <p:extLst>
      <p:ext uri="{BB962C8B-B14F-4D97-AF65-F5344CB8AC3E}">
        <p14:creationId xmlns:p14="http://schemas.microsoft.com/office/powerpoint/2010/main" val="3017360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IB DP Student No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 DP Student Notes.potx</Template>
  <TotalTime>27394</TotalTime>
  <Words>2146</Words>
  <Application>Microsoft Office PowerPoint</Application>
  <PresentationFormat>On-screen Show (4:3)</PresentationFormat>
  <Paragraphs>211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IB DP Student Notes</vt:lpstr>
      <vt:lpstr>3.2 Chromosomes</vt:lpstr>
      <vt:lpstr>Understandings</vt:lpstr>
      <vt:lpstr>Applications and Skills</vt:lpstr>
      <vt:lpstr>PowerPoint Presentation</vt:lpstr>
      <vt:lpstr>PowerPoint Presentation</vt:lpstr>
      <vt:lpstr>PowerPoint Presentation</vt:lpstr>
      <vt:lpstr>3.2.U3 Eukaryote chromosomes are linear DNA molecules associated with histone proteins.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Bibliography / 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Paine</dc:creator>
  <cp:lastModifiedBy>Eric Adams</cp:lastModifiedBy>
  <cp:revision>528</cp:revision>
  <dcterms:created xsi:type="dcterms:W3CDTF">2014-04-26T01:56:54Z</dcterms:created>
  <dcterms:modified xsi:type="dcterms:W3CDTF">2016-04-13T16:08:28Z</dcterms:modified>
</cp:coreProperties>
</file>