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4" r:id="rId11"/>
    <p:sldId id="27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3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0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3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5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1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8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7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B57C-67D1-7A40-95D7-DC4C6FCC4FC8}" type="datetimeFigureOut">
              <a:rPr lang="en-US" smtClean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DFBD-7C52-CA4E-9783-121BA9C7F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719" y="107701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D.2 Digestion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57" y="0"/>
            <a:ext cx="494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5" y="0"/>
            <a:ext cx="8012480" cy="67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153020"/>
            <a:ext cx="8123627" cy="67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6138"/>
            <a:ext cx="905433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D.2.S1 Identification of exocrine gland cells that secrete digestive juices and villus epithelium cells that absorb digested foods from electron micrographs.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3203"/>
            <a:ext cx="9144000" cy="3710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6394" y="2449145"/>
            <a:ext cx="245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Microvilli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008" y="2449145"/>
            <a:ext cx="248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Tight junction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1199" y="6308488"/>
            <a:ext cx="278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Mitochondria</a:t>
            </a:r>
          </a:p>
          <a:p>
            <a:r>
              <a:rPr lang="en-US" dirty="0" err="1" smtClean="0"/>
              <a:t>Pinocytotic</a:t>
            </a:r>
            <a:r>
              <a:rPr lang="en-US" dirty="0" smtClean="0"/>
              <a:t> vesicles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26278" y="5150114"/>
            <a:ext cx="846640" cy="124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749103" y="5150114"/>
            <a:ext cx="928951" cy="1528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1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8" y="302353"/>
            <a:ext cx="901465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D.2.6 The </a:t>
            </a:r>
            <a:r>
              <a:rPr lang="en-US" sz="3200" b="1" dirty="0">
                <a:solidFill>
                  <a:srgbClr val="FF0000"/>
                </a:solidFill>
              </a:rPr>
              <a:t>rate of transit of materials through the large intestine is positively correlated with their </a:t>
            </a:r>
            <a:r>
              <a:rPr lang="en-US" sz="3200" b="1" dirty="0" smtClean="0">
                <a:solidFill>
                  <a:srgbClr val="FF0000"/>
                </a:solidFill>
              </a:rPr>
              <a:t>fiber </a:t>
            </a:r>
            <a:r>
              <a:rPr lang="en-US" sz="3200" b="1" dirty="0">
                <a:solidFill>
                  <a:srgbClr val="FF0000"/>
                </a:solidFill>
              </a:rPr>
              <a:t>content.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Dietary </a:t>
            </a:r>
            <a:r>
              <a:rPr lang="en-US" dirty="0" smtClean="0">
                <a:solidFill>
                  <a:srgbClr val="FF0000"/>
                </a:solidFill>
              </a:rPr>
              <a:t>fiber,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roughage</a:t>
            </a:r>
            <a:r>
              <a:rPr lang="en-US" dirty="0">
                <a:solidFill>
                  <a:srgbClr val="FF0000"/>
                </a:solidFill>
              </a:rPr>
              <a:t>, is the indigestible portion of food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plants and fungi </a:t>
            </a:r>
            <a:r>
              <a:rPr lang="en-US" dirty="0">
                <a:solidFill>
                  <a:srgbClr val="3366FF"/>
                </a:solidFill>
              </a:rPr>
              <a:t>(cellulose, chitin, etc.)</a:t>
            </a:r>
          </a:p>
          <a:p>
            <a:r>
              <a:rPr lang="en-US" dirty="0">
                <a:solidFill>
                  <a:srgbClr val="FF0000"/>
                </a:solidFill>
              </a:rPr>
              <a:t>Humans lack the necessary enzymes to break down certain plant matter </a:t>
            </a:r>
            <a:r>
              <a:rPr lang="en-US" dirty="0">
                <a:solidFill>
                  <a:srgbClr val="3366FF"/>
                </a:solidFill>
              </a:rPr>
              <a:t>(e.g. lack </a:t>
            </a:r>
            <a:r>
              <a:rPr lang="en-US" i="1" dirty="0" smtClean="0">
                <a:solidFill>
                  <a:srgbClr val="3366FF"/>
                </a:solidFill>
              </a:rPr>
              <a:t>cellulose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required to digest cellulose)</a:t>
            </a:r>
          </a:p>
          <a:p>
            <a:r>
              <a:rPr lang="en-US" dirty="0">
                <a:solidFill>
                  <a:srgbClr val="3366FF"/>
                </a:solidFill>
              </a:rPr>
              <a:t>Certain herbivores (ruminants) possess helpful bacteria in the digestive tract that </a:t>
            </a:r>
            <a:r>
              <a:rPr lang="en-US" u="sng" dirty="0">
                <a:solidFill>
                  <a:srgbClr val="3366FF"/>
                </a:solidFill>
              </a:rPr>
              <a:t>can break down indigestible plant matter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fiber = faster ‘transit’ through the body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8" y="1540330"/>
            <a:ext cx="3785422" cy="50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.2.7 Materials </a:t>
            </a:r>
            <a:r>
              <a:rPr lang="en-US" b="1" dirty="0">
                <a:solidFill>
                  <a:srgbClr val="FF0000"/>
                </a:solidFill>
              </a:rPr>
              <a:t>not absorbed are egested.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2032000"/>
            <a:ext cx="2908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736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D.2.A1 Dehydration </a:t>
            </a:r>
            <a:r>
              <a:rPr lang="en-US" dirty="0">
                <a:solidFill>
                  <a:srgbClr val="FF0000"/>
                </a:solidFill>
              </a:rPr>
              <a:t>due to cholera toxin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63" y="94173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Cholera bacteria creates toxin which creates high ion concentration in lumen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Osmosis draws water our of cells, diarrhea and dehydration can cause death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3" y="3118201"/>
            <a:ext cx="3467100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63" y="3118201"/>
            <a:ext cx="32766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2699368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D.2.A.2 The </a:t>
            </a:r>
            <a:r>
              <a:rPr lang="en-US" sz="3600" b="1" dirty="0">
                <a:solidFill>
                  <a:srgbClr val="FF0000"/>
                </a:solidFill>
              </a:rPr>
              <a:t>reduction of stomach acid secretion by proton pump inhibitor drugs.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0" y="918221"/>
            <a:ext cx="8914629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Problems with stomach acidity, like acid reflux, can be managed by proton pump inhibitors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Raises pH and lessens symptoms, limits prevention of infection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086"/>
            <a:ext cx="9144000" cy="39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7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 smtClean="0">
                <a:solidFill>
                  <a:srgbClr val="FF0000"/>
                </a:solidFill>
              </a:rPr>
              <a:t>.2.A.3Helicobacter </a:t>
            </a:r>
            <a:r>
              <a:rPr lang="en-US" i="1" dirty="0">
                <a:solidFill>
                  <a:srgbClr val="FF0000"/>
                </a:solidFill>
              </a:rPr>
              <a:t>pylori</a:t>
            </a:r>
            <a:r>
              <a:rPr lang="en-US" dirty="0">
                <a:solidFill>
                  <a:srgbClr val="FF0000"/>
                </a:solidFill>
              </a:rPr>
              <a:t> infection as a cause of stomach ulcers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Stomach ulcers</a:t>
            </a:r>
            <a:r>
              <a:rPr lang="en-US" dirty="0">
                <a:solidFill>
                  <a:srgbClr val="FF0000"/>
                </a:solidFill>
              </a:rPr>
              <a:t> are </a:t>
            </a:r>
            <a:r>
              <a:rPr lang="en-US" dirty="0" smtClean="0">
                <a:solidFill>
                  <a:srgbClr val="FF0000"/>
                </a:solidFill>
              </a:rPr>
              <a:t>inflamed </a:t>
            </a:r>
            <a:r>
              <a:rPr lang="en-US" dirty="0">
                <a:solidFill>
                  <a:srgbClr val="FF0000"/>
                </a:solidFill>
              </a:rPr>
              <a:t>and damaged areas in the stomach wall, typically caused by exposure to gastric acids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805"/>
            <a:ext cx="9144000" cy="3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ib.bioninja.com.au</a:t>
            </a:r>
            <a:r>
              <a:rPr lang="en-US" dirty="0" smtClean="0"/>
              <a:t>/options/option-d-human-physiology/d2-digestion/digestive-</a:t>
            </a:r>
            <a:r>
              <a:rPr lang="en-US" dirty="0" err="1" smtClean="0"/>
              <a:t>juices.html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9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1628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947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4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D.2.1 Nervous </a:t>
            </a:r>
            <a:r>
              <a:rPr lang="en-US" sz="4000" b="1" dirty="0">
                <a:solidFill>
                  <a:srgbClr val="FF0000"/>
                </a:solidFill>
              </a:rPr>
              <a:t>and hormonal mechanisms control the secretion of digestive juices.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Nervous System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Sight and smell of food triggers immediate pre-ingestion fluids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Food enters stomach and causes </a:t>
            </a:r>
            <a:r>
              <a:rPr lang="en-US" sz="3600" dirty="0" smtClean="0">
                <a:solidFill>
                  <a:srgbClr val="3366FF"/>
                </a:solidFill>
              </a:rPr>
              <a:t>distension (stretching)</a:t>
            </a:r>
            <a:endParaRPr lang="en-US" sz="3600" dirty="0" smtClean="0">
              <a:solidFill>
                <a:srgbClr val="3366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85796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Hormonal Mechanisms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Gastrin released into bloodstream, stimulates release of stomach acids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Secretin triggers releases from pancreas and liver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2.2 The </a:t>
            </a:r>
            <a:r>
              <a:rPr lang="en-US" b="1" dirty="0">
                <a:solidFill>
                  <a:srgbClr val="FF0000"/>
                </a:solidFill>
              </a:rPr>
              <a:t>volume and content of gastric secretions are controlled by nervous and hormonal mechanisms.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285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495" y="5031919"/>
            <a:ext cx="8459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Physical stretching = nervous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Positive/Negative Feedback = Hormonal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8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2213" y="274638"/>
            <a:ext cx="961876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D.2.3 </a:t>
            </a:r>
            <a:r>
              <a:rPr lang="en-US" b="1" u="sng" dirty="0" smtClean="0">
                <a:solidFill>
                  <a:srgbClr val="FF0000"/>
                </a:solidFill>
              </a:rPr>
              <a:t>Ex</a:t>
            </a:r>
            <a:r>
              <a:rPr lang="en-US" b="1" dirty="0" smtClean="0">
                <a:solidFill>
                  <a:srgbClr val="FF0000"/>
                </a:solidFill>
              </a:rPr>
              <a:t>ocrine </a:t>
            </a:r>
            <a:r>
              <a:rPr lang="en-US" b="1" dirty="0">
                <a:solidFill>
                  <a:srgbClr val="FF0000"/>
                </a:solidFill>
              </a:rPr>
              <a:t>glands secrete to the surface of the body or the lumen of the gut.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Sweat, saliva, pancreatic, digestive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is-IS" dirty="0" smtClean="0">
                <a:solidFill>
                  <a:srgbClr val="FF0000"/>
                </a:solidFill>
              </a:rPr>
              <a:t>Lots of Golgi, ER and mitochondria.  </a:t>
            </a:r>
            <a:r>
              <a:rPr lang="is-IS" dirty="0" smtClean="0"/>
              <a:t>Why?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6" y="2946000"/>
            <a:ext cx="9144000" cy="3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Micrograph of secretory gland and duct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14" b="6114"/>
          <a:stretch>
            <a:fillRect/>
          </a:stretch>
        </p:blipFill>
        <p:spPr>
          <a:xfrm>
            <a:off x="0" y="1417638"/>
            <a:ext cx="9181370" cy="5049400"/>
          </a:xfrm>
        </p:spPr>
      </p:pic>
    </p:spTree>
    <p:extLst>
      <p:ext uri="{BB962C8B-B14F-4D97-AF65-F5344CB8AC3E}">
        <p14:creationId xmlns:p14="http://schemas.microsoft.com/office/powerpoint/2010/main" val="19079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D.2.4 Acid </a:t>
            </a:r>
            <a:r>
              <a:rPr lang="en-US" sz="3400" b="1" dirty="0">
                <a:solidFill>
                  <a:srgbClr val="FF0000"/>
                </a:solidFill>
              </a:rPr>
              <a:t>conditions in the stomach </a:t>
            </a:r>
            <a:r>
              <a:rPr lang="en-US" sz="3400" b="1" dirty="0" smtClean="0">
                <a:solidFill>
                  <a:srgbClr val="FF0000"/>
                </a:solidFill>
              </a:rPr>
              <a:t>favor </a:t>
            </a:r>
            <a:r>
              <a:rPr lang="en-US" sz="3400" b="1" dirty="0">
                <a:solidFill>
                  <a:srgbClr val="FF0000"/>
                </a:solidFill>
              </a:rPr>
              <a:t>some hydrolysis reactions and help to control pathogens in ingested food.</a:t>
            </a: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7" y="5107034"/>
            <a:ext cx="6275933" cy="1750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9" y="2963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Acidic conditions: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activate pepsin enzyme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Prevent pathogenic infections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Help break bonds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35" y="3267211"/>
            <a:ext cx="4115609" cy="20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72"/>
            <a:ext cx="918368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D.2.5 The </a:t>
            </a:r>
            <a:r>
              <a:rPr lang="en-US" sz="3600" b="1" dirty="0">
                <a:solidFill>
                  <a:srgbClr val="FF0000"/>
                </a:solidFill>
              </a:rPr>
              <a:t>structure of cells of the epithelium of the villi is adapted to the absorption of food.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321"/>
            <a:ext cx="6277593" cy="5802545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icrovilli</a:t>
            </a:r>
            <a:r>
              <a:rPr lang="en-US" dirty="0"/>
              <a:t> – Ruffling of epithelial membrane </a:t>
            </a:r>
            <a:r>
              <a:rPr lang="en-US" dirty="0">
                <a:solidFill>
                  <a:srgbClr val="3366FF"/>
                </a:solidFill>
              </a:rPr>
              <a:t>further increases surface area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ich blood supply</a:t>
            </a:r>
            <a:r>
              <a:rPr lang="en-US" dirty="0"/>
              <a:t> – Dense capillary network rapidly transports absorbed products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ingle layer epithelium</a:t>
            </a:r>
            <a:r>
              <a:rPr lang="en-US" dirty="0"/>
              <a:t> – </a:t>
            </a:r>
            <a:r>
              <a:rPr lang="en-US" dirty="0" smtClean="0"/>
              <a:t>Minimizes </a:t>
            </a:r>
            <a:r>
              <a:rPr lang="en-US" dirty="0"/>
              <a:t>diffusion distance between lumen and blood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acteals</a:t>
            </a:r>
            <a:r>
              <a:rPr lang="en-US" dirty="0"/>
              <a:t> – </a:t>
            </a:r>
            <a:r>
              <a:rPr lang="en-US" dirty="0">
                <a:solidFill>
                  <a:srgbClr val="3366FF"/>
                </a:solidFill>
              </a:rPr>
              <a:t>Absorbs lipids </a:t>
            </a:r>
            <a:r>
              <a:rPr lang="en-US" dirty="0"/>
              <a:t>from the intestine into the lymphatic system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ntestinal glands</a:t>
            </a:r>
            <a:r>
              <a:rPr lang="en-US" dirty="0"/>
              <a:t> – Exocrine pits (crypts of Lieberkuhn) </a:t>
            </a:r>
            <a:r>
              <a:rPr lang="en-US" dirty="0">
                <a:solidFill>
                  <a:srgbClr val="3366FF"/>
                </a:solidFill>
              </a:rPr>
              <a:t>release digestive juices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embrane proteins</a:t>
            </a:r>
            <a:r>
              <a:rPr lang="en-US" dirty="0"/>
              <a:t> – Facilitates </a:t>
            </a:r>
            <a:r>
              <a:rPr lang="en-US" dirty="0">
                <a:solidFill>
                  <a:srgbClr val="3366FF"/>
                </a:solidFill>
              </a:rPr>
              <a:t>transport</a:t>
            </a:r>
            <a:r>
              <a:rPr lang="en-US" dirty="0"/>
              <a:t> of digested materials </a:t>
            </a:r>
            <a:r>
              <a:rPr lang="en-US" dirty="0">
                <a:solidFill>
                  <a:srgbClr val="3366FF"/>
                </a:solidFill>
              </a:rPr>
              <a:t>into epithelial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857" y="1506697"/>
            <a:ext cx="3286830" cy="30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452</Words>
  <Application>Microsoft Macintosh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D.2 Digestion</vt:lpstr>
      <vt:lpstr>PowerPoint Presentation</vt:lpstr>
      <vt:lpstr>PowerPoint Presentation</vt:lpstr>
      <vt:lpstr>D.2.1 Nervous and hormonal mechanisms control the secretion of digestive juices. </vt:lpstr>
      <vt:lpstr>D.2.2 The volume and content of gastric secretions are controlled by nervous and hormonal mechanisms.</vt:lpstr>
      <vt:lpstr>D.2.3 Exocrine glands secrete to the surface of the body or the lumen of the gut. </vt:lpstr>
      <vt:lpstr>Micrograph of secretory gland and duct</vt:lpstr>
      <vt:lpstr>D.2.4 Acid conditions in the stomach favor some hydrolysis reactions and help to control pathogens in ingested food. </vt:lpstr>
      <vt:lpstr>D.2.5 The structure of cells of the epithelium of the villi is adapted to the absorption of food. </vt:lpstr>
      <vt:lpstr>PowerPoint Presentation</vt:lpstr>
      <vt:lpstr>PowerPoint Presentation</vt:lpstr>
      <vt:lpstr>D.2.S1 Identification of exocrine gland cells that secrete digestive juices and villus epithelium cells that absorb digested foods from electron micrographs. </vt:lpstr>
      <vt:lpstr>D.2.6 The rate of transit of materials through the large intestine is positively correlated with their fiber content. </vt:lpstr>
      <vt:lpstr>More fiber = faster ‘transit’ through the body</vt:lpstr>
      <vt:lpstr>D.2.7 Materials not absorbed are egested. </vt:lpstr>
      <vt:lpstr>D.2.A1 Dehydration due to cholera toxin </vt:lpstr>
      <vt:lpstr>D.2.A.2 The reduction of stomach acid secretion by proton pump inhibitor drugs. </vt:lpstr>
      <vt:lpstr>D.2.A.3Helicobacter pylori infection as a cause of stomach ulcers</vt:lpstr>
      <vt:lpstr>http://ib.bioninja.com.au/options/option-d-human-physiology/d2-digestion/digestive-juices.html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D.2 Digestion</dc:title>
  <dc:creator>Washburn High School</dc:creator>
  <cp:lastModifiedBy>Washburn High School</cp:lastModifiedBy>
  <cp:revision>18</cp:revision>
  <dcterms:created xsi:type="dcterms:W3CDTF">2017-04-07T15:03:12Z</dcterms:created>
  <dcterms:modified xsi:type="dcterms:W3CDTF">2018-04-09T01:15:20Z</dcterms:modified>
</cp:coreProperties>
</file>